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n-lt"/>
        <a:ea typeface="+mn-ea"/>
        <a:cs typeface="+mn-cs"/>
        <a:sym typeface="Lucida Grande"/>
      </a:defRPr>
    </a:lvl1pPr>
    <a:lvl2pPr indent="228600" defTabSz="584200" latinLnBrk="0">
      <a:defRPr sz="2200">
        <a:latin typeface="+mn-lt"/>
        <a:ea typeface="+mn-ea"/>
        <a:cs typeface="+mn-cs"/>
        <a:sym typeface="Lucida Grande"/>
      </a:defRPr>
    </a:lvl2pPr>
    <a:lvl3pPr indent="457200" defTabSz="584200" latinLnBrk="0">
      <a:defRPr sz="2200">
        <a:latin typeface="+mn-lt"/>
        <a:ea typeface="+mn-ea"/>
        <a:cs typeface="+mn-cs"/>
        <a:sym typeface="Lucida Grande"/>
      </a:defRPr>
    </a:lvl3pPr>
    <a:lvl4pPr indent="685800" defTabSz="584200" latinLnBrk="0">
      <a:defRPr sz="2200">
        <a:latin typeface="+mn-lt"/>
        <a:ea typeface="+mn-ea"/>
        <a:cs typeface="+mn-cs"/>
        <a:sym typeface="Lucida Grande"/>
      </a:defRPr>
    </a:lvl4pPr>
    <a:lvl5pPr indent="914400" defTabSz="584200" latinLnBrk="0">
      <a:defRPr sz="2200">
        <a:latin typeface="+mn-lt"/>
        <a:ea typeface="+mn-ea"/>
        <a:cs typeface="+mn-cs"/>
        <a:sym typeface="Lucida Grande"/>
      </a:defRPr>
    </a:lvl5pPr>
    <a:lvl6pPr indent="1143000" defTabSz="584200" latinLnBrk="0">
      <a:defRPr sz="2200">
        <a:latin typeface="+mn-lt"/>
        <a:ea typeface="+mn-ea"/>
        <a:cs typeface="+mn-cs"/>
        <a:sym typeface="Lucida Grande"/>
      </a:defRPr>
    </a:lvl6pPr>
    <a:lvl7pPr indent="1371600" defTabSz="584200" latinLnBrk="0">
      <a:defRPr sz="2200">
        <a:latin typeface="+mn-lt"/>
        <a:ea typeface="+mn-ea"/>
        <a:cs typeface="+mn-cs"/>
        <a:sym typeface="Lucida Grande"/>
      </a:defRPr>
    </a:lvl7pPr>
    <a:lvl8pPr indent="1600200" defTabSz="584200" latinLnBrk="0">
      <a:defRPr sz="2200">
        <a:latin typeface="+mn-lt"/>
        <a:ea typeface="+mn-ea"/>
        <a:cs typeface="+mn-cs"/>
        <a:sym typeface="Lucida Grande"/>
      </a:defRPr>
    </a:lvl8pPr>
    <a:lvl9pPr indent="1828800" defTabSz="584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240861"/>
            <a:ext cx="10464800" cy="2464680"/>
          </a:xfrm>
          <a:prstGeom prst="rect">
            <a:avLst/>
          </a:prstGeom>
        </p:spPr>
        <p:txBody>
          <a:bodyPr lIns="50800" tIns="50800" rIns="50800" bIns="50800"/>
          <a:lstStyle>
            <a:lvl1pPr indent="0" defTabSz="584200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xfrm>
            <a:off x="1270000" y="2705536"/>
            <a:ext cx="10464800" cy="5841128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indent="-571500" defTabSz="584200">
              <a:spcBef>
                <a:spcPts val="2400"/>
              </a:spcBef>
              <a:buClrTx/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 defTabSz="584200">
              <a:spcBef>
                <a:spcPts val="2400"/>
              </a:spcBef>
              <a:buClrTx/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 defTabSz="584200">
              <a:spcBef>
                <a:spcPts val="2400"/>
              </a:spcBef>
              <a:buClrTx/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 defTabSz="584200">
              <a:spcBef>
                <a:spcPts val="2400"/>
              </a:spcBef>
              <a:buClrTx/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 defTabSz="584200">
              <a:spcBef>
                <a:spcPts val="2400"/>
              </a:spcBef>
              <a:buClrTx/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2087860" y="9280032"/>
            <a:ext cx="266701" cy="279401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/>
          <p:nvPr>
            <p:ph type="title"/>
          </p:nvPr>
        </p:nvSpPr>
        <p:spPr>
          <a:xfrm>
            <a:off x="355600" y="123825"/>
            <a:ext cx="12293600" cy="2697166"/>
          </a:xfrm>
          <a:prstGeom prst="rect">
            <a:avLst/>
          </a:prstGeom>
        </p:spPr>
        <p:txBody>
          <a:bodyPr lIns="50800" tIns="50800" rIns="50800" bIns="50800"/>
          <a:lstStyle>
            <a:lvl1pPr indent="0">
              <a:defRPr sz="7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idx="1"/>
          </p:nvPr>
        </p:nvSpPr>
        <p:spPr>
          <a:xfrm>
            <a:off x="355600" y="2820984"/>
            <a:ext cx="12293600" cy="657384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3048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5842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9652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3462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7272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/>
          <p:nvPr>
            <p:ph type="title"/>
          </p:nvPr>
        </p:nvSpPr>
        <p:spPr>
          <a:xfrm>
            <a:off x="355600" y="123825"/>
            <a:ext cx="12293600" cy="2697166"/>
          </a:xfrm>
          <a:prstGeom prst="rect">
            <a:avLst/>
          </a:prstGeom>
        </p:spPr>
        <p:txBody>
          <a:bodyPr lIns="50800" tIns="50800" rIns="50800" bIns="50800"/>
          <a:lstStyle>
            <a:lvl1pPr indent="0">
              <a:defRPr sz="7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idx="1"/>
          </p:nvPr>
        </p:nvSpPr>
        <p:spPr>
          <a:xfrm>
            <a:off x="355600" y="2820984"/>
            <a:ext cx="12293600" cy="657384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3048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3302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6096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9906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3716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/>
          <p:nvPr>
            <p:ph type="title"/>
          </p:nvPr>
        </p:nvSpPr>
        <p:spPr>
          <a:xfrm>
            <a:off x="355600" y="123825"/>
            <a:ext cx="12293600" cy="2697166"/>
          </a:xfrm>
          <a:prstGeom prst="rect">
            <a:avLst/>
          </a:prstGeom>
        </p:spPr>
        <p:txBody>
          <a:bodyPr lIns="50800" tIns="50800" rIns="50800" bIns="50800"/>
          <a:lstStyle>
            <a:lvl1pPr indent="0">
              <a:defRPr sz="7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3" name="Body Level One…"/>
          <p:cNvSpPr txBox="1"/>
          <p:nvPr>
            <p:ph type="body" idx="1"/>
          </p:nvPr>
        </p:nvSpPr>
        <p:spPr>
          <a:xfrm>
            <a:off x="355600" y="2820984"/>
            <a:ext cx="12293600" cy="657384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3048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5842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9652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3462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7272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R="57795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R="57795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1pPr>
            <a:lvl2pPr marL="522953" marR="57795" indent="-330866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2pPr>
            <a:lvl3pPr marL="945120" marR="57795" indent="-295833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3pPr>
            <a:lvl4pPr marL="1465714" marR="57795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4pPr>
            <a:lvl5pPr marL="1922914" marR="57795" indent="-359227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xfrm>
            <a:off x="10648019" y="8882060"/>
            <a:ext cx="368574" cy="360822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Text"/>
          <p:cNvSpPr txBox="1"/>
          <p:nvPr>
            <p:ph type="title"/>
          </p:nvPr>
        </p:nvSpPr>
        <p:spPr>
          <a:xfrm>
            <a:off x="1270000" y="239710"/>
            <a:ext cx="10464800" cy="2465392"/>
          </a:xfrm>
          <a:prstGeom prst="rect">
            <a:avLst/>
          </a:prstGeom>
        </p:spPr>
        <p:txBody>
          <a:bodyPr lIns="50800" tIns="50800" rIns="50800" bIns="50800"/>
          <a:lstStyle>
            <a:lvl1pPr indent="0">
              <a:defRPr sz="84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sz="half" idx="1"/>
          </p:nvPr>
        </p:nvSpPr>
        <p:spPr>
          <a:xfrm>
            <a:off x="1270000" y="2705100"/>
            <a:ext cx="5041900" cy="584041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506412" indent="-493712">
              <a:spcBef>
                <a:spcPts val="3800"/>
              </a:spcBef>
              <a:buSzPct val="171000"/>
              <a:buFont typeface="Gill Sans"/>
              <a:defRPr sz="3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00112" indent="-493712">
              <a:spcBef>
                <a:spcPts val="3800"/>
              </a:spcBef>
              <a:buSzPct val="171000"/>
              <a:buFont typeface="Gill Sans"/>
              <a:buChar char="•"/>
              <a:defRPr sz="3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44612" indent="-493712">
              <a:spcBef>
                <a:spcPts val="3800"/>
              </a:spcBef>
              <a:buSzPct val="171000"/>
              <a:buFont typeface="Gill Sans"/>
              <a:defRPr sz="3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789109" indent="-493712">
              <a:spcBef>
                <a:spcPts val="3800"/>
              </a:spcBef>
              <a:buSzPct val="171000"/>
              <a:buFont typeface="Gill Sans"/>
              <a:buChar char="•"/>
              <a:defRPr sz="3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233609" indent="-493709">
              <a:spcBef>
                <a:spcPts val="3800"/>
              </a:spcBef>
              <a:buSzPct val="171000"/>
              <a:buFont typeface="Gill Sans"/>
              <a:buChar char="•"/>
              <a:defRPr sz="3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1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/>
          <p:nvPr>
            <p:ph type="title"/>
          </p:nvPr>
        </p:nvSpPr>
        <p:spPr>
          <a:xfrm>
            <a:off x="355600" y="123825"/>
            <a:ext cx="12293600" cy="2697166"/>
          </a:xfrm>
          <a:prstGeom prst="rect">
            <a:avLst/>
          </a:prstGeom>
        </p:spPr>
        <p:txBody>
          <a:bodyPr lIns="50800" tIns="50800" rIns="50800" bIns="50800"/>
          <a:lstStyle>
            <a:lvl1pPr indent="0">
              <a:defRPr sz="7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0" name="Body Level One…"/>
          <p:cNvSpPr txBox="1"/>
          <p:nvPr>
            <p:ph type="body" idx="1"/>
          </p:nvPr>
        </p:nvSpPr>
        <p:spPr>
          <a:xfrm>
            <a:off x="355600" y="2820984"/>
            <a:ext cx="12293600" cy="657384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3048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5334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9144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2954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6764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/>
          <p:nvPr>
            <p:ph type="title"/>
          </p:nvPr>
        </p:nvSpPr>
        <p:spPr>
          <a:xfrm>
            <a:off x="650238" y="-3"/>
            <a:ext cx="11704326" cy="2406795"/>
          </a:xfrm>
          <a:prstGeom prst="rect">
            <a:avLst/>
          </a:prstGeom>
        </p:spPr>
        <p:txBody>
          <a:bodyPr lIns="72248" tIns="72248" rIns="72248" bIns="72248"/>
          <a:lstStyle>
            <a:lvl1pPr marR="57795" indent="57795" defTabSz="1300480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idx="1"/>
          </p:nvPr>
        </p:nvSpPr>
        <p:spPr>
          <a:xfrm>
            <a:off x="650238" y="2275838"/>
            <a:ext cx="11704326" cy="7477763"/>
          </a:xfrm>
          <a:prstGeom prst="rect">
            <a:avLst/>
          </a:prstGeom>
        </p:spPr>
        <p:txBody>
          <a:bodyPr lIns="72248" tIns="72248" rIns="72248" bIns="72248"/>
          <a:lstStyle>
            <a:lvl1pPr marL="512126" marR="57795" indent="-471487" defTabSz="1300480">
              <a:spcBef>
                <a:spcPts val="1000"/>
              </a:spcBef>
              <a:buClrTx/>
              <a:defRPr>
                <a:uFill>
                  <a:solidFill>
                    <a:srgbClr val="000000"/>
                  </a:solidFill>
                </a:uFill>
              </a:defRPr>
            </a:lvl1pPr>
            <a:lvl2pPr marL="946873" marR="57795" indent="-449033" defTabSz="1300480">
              <a:spcBef>
                <a:spcPts val="1000"/>
              </a:spcBef>
              <a:buClrTx/>
              <a:defRPr>
                <a:uFill>
                  <a:solidFill>
                    <a:srgbClr val="000000"/>
                  </a:solidFill>
                </a:uFill>
              </a:defRPr>
            </a:lvl2pPr>
            <a:lvl3pPr marL="1374138" marR="57795" indent="-419100" defTabSz="1300480">
              <a:spcBef>
                <a:spcPts val="1000"/>
              </a:spcBef>
              <a:buClrTx/>
              <a:defRPr>
                <a:uFill>
                  <a:solidFill>
                    <a:srgbClr val="000000"/>
                  </a:solidFill>
                </a:uFill>
              </a:defRPr>
            </a:lvl3pPr>
            <a:lvl4pPr marL="1915155" marR="57795" indent="-502916" defTabSz="1300480">
              <a:spcBef>
                <a:spcPts val="1000"/>
              </a:spcBef>
              <a:buClrTx/>
              <a:defRPr>
                <a:uFill>
                  <a:solidFill>
                    <a:srgbClr val="000000"/>
                  </a:solidFill>
                </a:uFill>
              </a:defRPr>
            </a:lvl4pPr>
            <a:lvl5pPr marL="2372355" marR="57795" indent="-502916" defTabSz="1300480">
              <a:spcBef>
                <a:spcPts val="1000"/>
              </a:spcBef>
              <a:buClrTx/>
              <a:defRPr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10631598" y="8882098"/>
            <a:ext cx="411470" cy="403718"/>
          </a:xfrm>
          <a:prstGeom prst="rect">
            <a:avLst/>
          </a:prstGeom>
        </p:spPr>
        <p:txBody>
          <a:bodyPr lIns="72248" tIns="72248" rIns="72248" bIns="72248"/>
          <a:lstStyle>
            <a:lvl1pPr algn="ctr" defTabSz="830861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50800" tIns="50800" rIns="50800" bIns="50800"/>
          <a:lstStyle>
            <a:lvl1pPr indent="0" defTabSz="584200">
              <a:defRPr sz="80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8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44500" indent="-444500" defTabSz="584200">
              <a:spcBef>
                <a:spcPts val="4200"/>
              </a:spcBef>
              <a:buClrTx/>
              <a:buSzPct val="75000"/>
              <a:defRPr sz="3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ClrTx/>
              <a:buSzPct val="75000"/>
              <a:buChar char="•"/>
              <a:defRPr sz="3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ClrTx/>
              <a:buSzPct val="75000"/>
              <a:defRPr sz="3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ClrTx/>
              <a:buSzPct val="75000"/>
              <a:buChar char="•"/>
              <a:defRPr sz="3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ClrTx/>
              <a:buSzPct val="75000"/>
              <a:buChar char="•"/>
              <a:defRPr sz="3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ight Triangle 9"/>
          <p:cNvSpPr/>
          <p:nvPr/>
        </p:nvSpPr>
        <p:spPr>
          <a:xfrm>
            <a:off x="-5" y="6624422"/>
            <a:ext cx="13014886" cy="18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007592"/>
              </a:gs>
              <a:gs pos="55000">
                <a:srgbClr val="48BBE0"/>
              </a:gs>
              <a:gs pos="100000">
                <a:srgbClr val="007592"/>
              </a:gs>
            </a:gsLst>
            <a:lin ang="30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300480">
              <a:defRPr sz="24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67" name="Title Text"/>
          <p:cNvSpPr txBox="1"/>
          <p:nvPr>
            <p:ph type="title"/>
          </p:nvPr>
        </p:nvSpPr>
        <p:spPr>
          <a:xfrm>
            <a:off x="975358" y="2492587"/>
            <a:ext cx="11054083" cy="2602328"/>
          </a:xfrm>
          <a:prstGeom prst="rect">
            <a:avLst/>
          </a:prstGeom>
        </p:spPr>
        <p:txBody>
          <a:bodyPr lIns="65022" tIns="65022" rIns="65022" bIns="65022" anchor="b"/>
          <a:lstStyle>
            <a:lvl1pPr indent="0" algn="r" defTabSz="1300480">
              <a:defRPr b="1" sz="6800">
                <a:solidFill>
                  <a:srgbClr val="464646"/>
                </a:solidFill>
                <a:effectLst>
                  <a:outerShdw sx="100000" sy="100000" kx="0" ky="0" algn="b" rotWithShape="0" blurRad="38100" dist="25400" dir="5400000">
                    <a:srgbClr val="000000">
                      <a:alpha val="25000"/>
                    </a:srgbClr>
                  </a:outerShdw>
                </a:effectLst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sz="quarter" idx="1"/>
          </p:nvPr>
        </p:nvSpPr>
        <p:spPr>
          <a:xfrm>
            <a:off x="975358" y="5136507"/>
            <a:ext cx="11054083" cy="1706248"/>
          </a:xfrm>
          <a:prstGeom prst="rect">
            <a:avLst/>
          </a:prstGeom>
        </p:spPr>
        <p:txBody>
          <a:bodyPr lIns="65022" tIns="65022" rIns="65022" bIns="65022"/>
          <a:lstStyle>
            <a:lvl1pPr marL="0" marR="91032" indent="0" algn="r" defTabSz="1300480">
              <a:spcBef>
                <a:spcPts val="500"/>
              </a:spcBef>
              <a:buClrTx/>
              <a:buSzTx/>
              <a:buNone/>
              <a:defRPr sz="3800">
                <a:solidFill>
                  <a:srgbClr val="464646"/>
                </a:solidFill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  <a:lvl2pPr marL="0" marR="91032" indent="0" algn="r" defTabSz="1300480">
              <a:spcBef>
                <a:spcPts val="500"/>
              </a:spcBef>
              <a:buClrTx/>
              <a:buSzTx/>
              <a:buNone/>
              <a:defRPr sz="3800">
                <a:solidFill>
                  <a:srgbClr val="464646"/>
                </a:solidFill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2pPr>
            <a:lvl3pPr marL="0" marR="91032" indent="0" algn="r" defTabSz="1300480">
              <a:spcBef>
                <a:spcPts val="500"/>
              </a:spcBef>
              <a:buClrTx/>
              <a:buSzTx/>
              <a:buNone/>
              <a:defRPr sz="3800">
                <a:solidFill>
                  <a:srgbClr val="464646"/>
                </a:solidFill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3pPr>
            <a:lvl4pPr marL="0" marR="91032" indent="0" algn="r" defTabSz="1300480">
              <a:spcBef>
                <a:spcPts val="500"/>
              </a:spcBef>
              <a:buClrTx/>
              <a:buSzTx/>
              <a:buNone/>
              <a:defRPr sz="3800">
                <a:solidFill>
                  <a:srgbClr val="464646"/>
                </a:solidFill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4pPr>
            <a:lvl5pPr marL="0" marR="91032" indent="0" algn="r" defTabSz="1300480">
              <a:spcBef>
                <a:spcPts val="500"/>
              </a:spcBef>
              <a:buClrTx/>
              <a:buSzTx/>
              <a:buNone/>
              <a:defRPr sz="3800">
                <a:solidFill>
                  <a:srgbClr val="464646"/>
                </a:solidFill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73" name="Group 1"/>
          <p:cNvGrpSpPr/>
          <p:nvPr/>
        </p:nvGrpSpPr>
        <p:grpSpPr>
          <a:xfrm>
            <a:off x="-5356" y="7044265"/>
            <a:ext cx="13010159" cy="2719419"/>
            <a:chOff x="0" y="-1"/>
            <a:chExt cx="13010157" cy="2719418"/>
          </a:xfrm>
        </p:grpSpPr>
        <p:sp>
          <p:nvSpPr>
            <p:cNvPr id="169" name="Freeform 6"/>
            <p:cNvSpPr/>
            <p:nvPr/>
          </p:nvSpPr>
          <p:spPr>
            <a:xfrm>
              <a:off x="2405372" y="-2"/>
              <a:ext cx="10604786" cy="694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1283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CAD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1300480">
                <a:defRPr sz="2400"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</a:p>
          </p:txBody>
        </p:sp>
        <p:sp>
          <p:nvSpPr>
            <p:cNvPr id="170" name="Freeform 7"/>
            <p:cNvSpPr/>
            <p:nvPr/>
          </p:nvSpPr>
          <p:spPr>
            <a:xfrm>
              <a:off x="55761" y="404969"/>
              <a:ext cx="12954397" cy="1121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1300480">
                <a:defRPr sz="2400"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</a:p>
          </p:txBody>
        </p:sp>
        <p:sp>
          <p:nvSpPr>
            <p:cNvPr id="171" name="Freeform 10"/>
            <p:cNvSpPr/>
            <p:nvPr/>
          </p:nvSpPr>
          <p:spPr>
            <a:xfrm>
              <a:off x="5354" y="68235"/>
              <a:ext cx="13004804" cy="2651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1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300480">
                <a:defRPr sz="2400">
                  <a:solidFill>
                    <a:srgbClr val="FFFFFF"/>
                  </a:solidFill>
                  <a:latin typeface="Lucida Sans Unicode"/>
                  <a:ea typeface="Lucida Sans Unicode"/>
                  <a:cs typeface="Lucida Sans Unicode"/>
                  <a:sym typeface="Lucida Sans Unicode"/>
                </a:defRPr>
              </a:pPr>
            </a:p>
          </p:txBody>
        </p:sp>
        <p:sp>
          <p:nvSpPr>
            <p:cNvPr id="172" name="Straight Connector 11"/>
            <p:cNvSpPr/>
            <p:nvPr/>
          </p:nvSpPr>
          <p:spPr>
            <a:xfrm>
              <a:off x="-1" y="63531"/>
              <a:ext cx="13010159" cy="1123986"/>
            </a:xfrm>
            <a:prstGeom prst="line">
              <a:avLst/>
            </a:prstGeom>
            <a:noFill/>
            <a:ln w="12700" cap="flat">
              <a:solidFill>
                <a:srgbClr val="5699AD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12468645" y="9268755"/>
            <a:ext cx="349891" cy="364054"/>
          </a:xfrm>
          <a:prstGeom prst="rect">
            <a:avLst/>
          </a:prstGeom>
        </p:spPr>
        <p:txBody>
          <a:bodyPr lIns="65022" tIns="65022" rIns="65022" bIns="65022" anchor="b"/>
          <a:lstStyle>
            <a:lvl1pPr defTabSz="1300480">
              <a:defRPr sz="1400">
                <a:solidFill>
                  <a:srgbClr val="FFFFFF"/>
                </a:solidFill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/>
          <p:nvPr>
            <p:ph type="sldNum" sz="quarter" idx="2"/>
          </p:nvPr>
        </p:nvSpPr>
        <p:spPr>
          <a:xfrm>
            <a:off x="12087860" y="9280032"/>
            <a:ext cx="266701" cy="279401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12"/>
          <p:cNvSpPr/>
          <p:nvPr/>
        </p:nvSpPr>
        <p:spPr>
          <a:xfrm>
            <a:off x="710076" y="8455020"/>
            <a:ext cx="7026667" cy="1309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DCADC">
              <a:alpha val="40000"/>
            </a:srgbClr>
          </a:solidFill>
          <a:ln w="12700">
            <a:miter lim="400000"/>
          </a:ln>
        </p:spPr>
        <p:txBody>
          <a:bodyPr lIns="50800" tIns="50800" rIns="50800" bIns="50800"/>
          <a:lstStyle/>
          <a:p>
            <a:pPr defTabSz="1300480">
              <a:defRPr sz="24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82" name="Freeform 11"/>
          <p:cNvSpPr/>
          <p:nvPr/>
        </p:nvSpPr>
        <p:spPr>
          <a:xfrm>
            <a:off x="690797" y="8446592"/>
            <a:ext cx="5248643" cy="1327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defTabSz="1300480">
              <a:defRPr sz="2400"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83" name="Right Triangle 13"/>
          <p:cNvSpPr/>
          <p:nvPr/>
        </p:nvSpPr>
        <p:spPr>
          <a:xfrm>
            <a:off x="-8595" y="8236449"/>
            <a:ext cx="4838849" cy="1537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300480">
              <a:defRPr sz="24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84" name="Straight Connector 14"/>
          <p:cNvSpPr/>
          <p:nvPr/>
        </p:nvSpPr>
        <p:spPr>
          <a:xfrm>
            <a:off x="-13139" y="8231448"/>
            <a:ext cx="4843394" cy="1542236"/>
          </a:xfrm>
          <a:prstGeom prst="line">
            <a:avLst/>
          </a:prstGeom>
          <a:ln w="12700">
            <a:solidFill>
              <a:srgbClr val="5699AD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5" name="Body Level One…"/>
          <p:cNvSpPr txBox="1"/>
          <p:nvPr>
            <p:ph type="body" idx="1"/>
          </p:nvPr>
        </p:nvSpPr>
        <p:spPr>
          <a:xfrm>
            <a:off x="650238" y="2106777"/>
            <a:ext cx="11704324" cy="6436927"/>
          </a:xfrm>
          <a:prstGeom prst="rect">
            <a:avLst/>
          </a:prstGeom>
        </p:spPr>
        <p:txBody>
          <a:bodyPr lIns="65022" tIns="65022" rIns="65022" bIns="65022"/>
          <a:lstStyle>
            <a:lvl1pPr marL="470068" indent="-360340" defTabSz="1300480">
              <a:spcBef>
                <a:spcPts val="500"/>
              </a:spcBef>
              <a:buClr>
                <a:srgbClr val="2DA2BF"/>
              </a:buClr>
              <a:buSzPct val="68000"/>
              <a:buFont typeface="Euphemia UCAS"/>
              <a:buChar char="}"/>
              <a:defRPr sz="3800"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  <a:lvl2pPr marL="770877" indent="-377686" defTabSz="1300480">
              <a:spcBef>
                <a:spcPts val="500"/>
              </a:spcBef>
              <a:buClr>
                <a:srgbClr val="2DA2BF"/>
              </a:buClr>
              <a:buFont typeface="Euphemia UCAS"/>
              <a:buChar char="◦"/>
              <a:defRPr sz="3800"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2pPr>
            <a:lvl3pPr marL="1044593" indent="-413657" defTabSz="1300480">
              <a:spcBef>
                <a:spcPts val="500"/>
              </a:spcBef>
              <a:buClr>
                <a:srgbClr val="2DA2BF"/>
              </a:buClr>
              <a:buFont typeface="Euphemia UCAS"/>
              <a:buChar char="●"/>
              <a:defRPr sz="3800"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3pPr>
            <a:lvl4pPr marL="1371600" indent="-457200" defTabSz="1300480">
              <a:spcBef>
                <a:spcPts val="500"/>
              </a:spcBef>
              <a:buClr>
                <a:srgbClr val="2DA2BF"/>
              </a:buClr>
              <a:buFont typeface="Euphemia UCAS"/>
              <a:buChar char="●"/>
              <a:defRPr sz="3800"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4pPr>
            <a:lvl5pPr marL="1625600" indent="-482600" defTabSz="1300480">
              <a:spcBef>
                <a:spcPts val="500"/>
              </a:spcBef>
              <a:buClr>
                <a:srgbClr val="2DA2BF"/>
              </a:buClr>
              <a:buFont typeface="Euphemia UCAS"/>
              <a:buChar char="●"/>
              <a:defRPr sz="3800"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Title Text"/>
          <p:cNvSpPr txBox="1"/>
          <p:nvPr>
            <p:ph type="title"/>
          </p:nvPr>
        </p:nvSpPr>
        <p:spPr>
          <a:xfrm>
            <a:off x="650238" y="390595"/>
            <a:ext cx="11704324" cy="1625602"/>
          </a:xfrm>
          <a:prstGeom prst="rect">
            <a:avLst/>
          </a:prstGeom>
        </p:spPr>
        <p:txBody>
          <a:bodyPr lIns="65022" tIns="65022" rIns="65022" bIns="65022"/>
          <a:lstStyle>
            <a:lvl1pPr indent="0" algn="l" defTabSz="1300480">
              <a:defRPr b="1" sz="5800">
                <a:solidFill>
                  <a:srgbClr val="464646"/>
                </a:solidFill>
                <a:effectLst>
                  <a:outerShdw sx="100000" sy="100000" kx="0" ky="0" algn="b" rotWithShape="0" blurRad="38100" dist="25400" dir="5400000">
                    <a:srgbClr val="000000">
                      <a:alpha val="25000"/>
                    </a:srgbClr>
                  </a:outerShdw>
                </a:effectLst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2468645" y="9268755"/>
            <a:ext cx="349891" cy="364054"/>
          </a:xfrm>
          <a:prstGeom prst="rect">
            <a:avLst/>
          </a:prstGeom>
        </p:spPr>
        <p:txBody>
          <a:bodyPr lIns="65022" tIns="65022" rIns="65022" bIns="65022" anchor="b"/>
          <a:lstStyle>
            <a:lvl1pPr defTabSz="1300480">
              <a:defRPr sz="1400">
                <a:uFillTx/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/>
          <a:lstStyle>
            <a:lvl1pPr indent="0" defTabSz="584200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xfrm>
            <a:off x="12087860" y="9280032"/>
            <a:ext cx="266701" cy="279401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/>
          <p:nvPr>
            <p:ph type="title"/>
          </p:nvPr>
        </p:nvSpPr>
        <p:spPr>
          <a:xfrm>
            <a:off x="1270000" y="240861"/>
            <a:ext cx="10464800" cy="2464680"/>
          </a:xfrm>
          <a:prstGeom prst="rect">
            <a:avLst/>
          </a:prstGeom>
        </p:spPr>
        <p:txBody>
          <a:bodyPr/>
          <a:lstStyle>
            <a:lvl1pPr indent="0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sz="half" idx="1"/>
          </p:nvPr>
        </p:nvSpPr>
        <p:spPr>
          <a:xfrm>
            <a:off x="1270000" y="2705536"/>
            <a:ext cx="5041900" cy="5841128"/>
          </a:xfrm>
          <a:prstGeom prst="rect">
            <a:avLst/>
          </a:prstGeom>
        </p:spPr>
        <p:txBody>
          <a:bodyPr anchor="ctr"/>
          <a:lstStyle>
            <a:lvl1pPr marL="760412" indent="-493712">
              <a:spcBef>
                <a:spcPts val="3800"/>
              </a:spcBef>
              <a:buSzPct val="171000"/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204912" indent="-493712">
              <a:spcBef>
                <a:spcPts val="3800"/>
              </a:spcBef>
              <a:buSzPct val="171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649409" indent="-493712">
              <a:spcBef>
                <a:spcPts val="3800"/>
              </a:spcBef>
              <a:buSzPct val="171000"/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093909" indent="-493712">
              <a:spcBef>
                <a:spcPts val="3800"/>
              </a:spcBef>
              <a:buSzPct val="171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538409" indent="-493709">
              <a:spcBef>
                <a:spcPts val="3800"/>
              </a:spcBef>
              <a:buSzPct val="171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xfrm>
            <a:off x="12087860" y="9280032"/>
            <a:ext cx="266701" cy="279401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355600" y="123825"/>
            <a:ext cx="12293600" cy="2697166"/>
          </a:xfrm>
          <a:prstGeom prst="rect">
            <a:avLst/>
          </a:prstGeom>
        </p:spPr>
        <p:txBody>
          <a:bodyPr/>
          <a:lstStyle>
            <a:lvl1pPr indent="0">
              <a:defRPr sz="7200">
                <a:solidFill>
                  <a:srgbClr val="65656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idx="1"/>
          </p:nvPr>
        </p:nvSpPr>
        <p:spPr>
          <a:xfrm>
            <a:off x="355600" y="2820984"/>
            <a:ext cx="12293600" cy="6573843"/>
          </a:xfrm>
          <a:prstGeom prst="rect">
            <a:avLst/>
          </a:prstGeom>
        </p:spPr>
        <p:txBody>
          <a:bodyPr anchor="ctr"/>
          <a:lstStyle>
            <a:lvl1pPr marL="304800" indent="-304800">
              <a:spcBef>
                <a:spcPts val="3800"/>
              </a:spcBef>
              <a:buClr>
                <a:srgbClr val="656565"/>
              </a:buClr>
              <a:buSzPct val="81000"/>
              <a:defRPr sz="3800">
                <a:solidFill>
                  <a:srgbClr val="65656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584200" indent="-304800">
              <a:spcBef>
                <a:spcPts val="3800"/>
              </a:spcBef>
              <a:buClr>
                <a:srgbClr val="656565"/>
              </a:buClr>
              <a:buSzPct val="81000"/>
              <a:buChar char="•"/>
              <a:defRPr sz="3800">
                <a:solidFill>
                  <a:srgbClr val="65656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965200" indent="-304800">
              <a:spcBef>
                <a:spcPts val="3800"/>
              </a:spcBef>
              <a:buClr>
                <a:srgbClr val="656565"/>
              </a:buClr>
              <a:buSzPct val="81000"/>
              <a:defRPr sz="3800">
                <a:solidFill>
                  <a:srgbClr val="65656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346200" indent="-304800">
              <a:spcBef>
                <a:spcPts val="3800"/>
              </a:spcBef>
              <a:buClr>
                <a:srgbClr val="656565"/>
              </a:buClr>
              <a:buSzPct val="81000"/>
              <a:buChar char="•"/>
              <a:defRPr sz="3800">
                <a:solidFill>
                  <a:srgbClr val="65656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727200" indent="-304800">
              <a:spcBef>
                <a:spcPts val="3800"/>
              </a:spcBef>
              <a:buClr>
                <a:srgbClr val="656565"/>
              </a:buClr>
              <a:buSzPct val="81000"/>
              <a:buChar char="•"/>
              <a:defRPr sz="3800">
                <a:solidFill>
                  <a:srgbClr val="65656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12087860" y="9280032"/>
            <a:ext cx="266701" cy="279401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11808700" y="8052308"/>
            <a:ext cx="302023" cy="317501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9144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R="57795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/>
          <a:lstStyle>
            <a:lvl1pPr marR="57795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1pPr>
            <a:lvl2pPr marL="726153" marR="57795" indent="-330866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2pPr>
            <a:lvl3pPr marL="1148320" marR="57795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3pPr>
            <a:lvl4pPr marL="1668914" marR="57795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4pPr>
            <a:lvl5pPr marL="2126114" marR="57795">
              <a:buFont typeface="Arial"/>
              <a:defRPr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10651194" y="8882060"/>
            <a:ext cx="368574" cy="360822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355600" y="123825"/>
            <a:ext cx="12293600" cy="2697166"/>
          </a:xfrm>
          <a:prstGeom prst="rect">
            <a:avLst/>
          </a:prstGeom>
        </p:spPr>
        <p:txBody>
          <a:bodyPr lIns="50800" tIns="50800" rIns="50800" bIns="50800"/>
          <a:lstStyle>
            <a:lvl1pPr indent="0">
              <a:defRPr sz="7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idx="1"/>
          </p:nvPr>
        </p:nvSpPr>
        <p:spPr>
          <a:xfrm>
            <a:off x="355600" y="2820984"/>
            <a:ext cx="12293600" cy="657384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3048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5334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9144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2954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676400" indent="-304800"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6369050" y="9283700"/>
            <a:ext cx="266701" cy="279400"/>
          </a:xfrm>
          <a:prstGeom prst="rect">
            <a:avLst/>
          </a:prstGeom>
        </p:spPr>
        <p:txBody>
          <a:bodyPr lIns="50800" tIns="50800" rIns="50800" bIns="50800"/>
          <a:lstStyle>
            <a:lvl1pPr algn="ctr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47700" y="0"/>
            <a:ext cx="11709400" cy="2406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0753588" y="8988883"/>
            <a:ext cx="266974" cy="2592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 defTabSz="584200">
              <a:defRPr sz="1800"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63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1pPr>
      <a:lvl2pPr marL="0" marR="0" indent="63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2pPr>
      <a:lvl3pPr marL="0" marR="0" indent="63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3pPr>
      <a:lvl4pPr marL="0" marR="0" indent="63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4pPr>
      <a:lvl5pPr marL="0" marR="0" indent="63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5pPr>
      <a:lvl6pPr marL="0" marR="0" indent="63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6pPr>
      <a:lvl7pPr marL="0" marR="0" indent="63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7pPr>
      <a:lvl8pPr marL="0" marR="0" indent="63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8pPr>
      <a:lvl9pPr marL="0" marR="0" indent="635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82585" marR="0" indent="-34290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1pPr>
      <a:lvl2pPr marL="776953" marR="0" indent="-330865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000000"/>
        </a:buClr>
        <a:buSzPct val="100000"/>
        <a:buFontTx/>
        <a:buChar char="–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2pPr>
      <a:lvl3pPr marL="1199120" marR="0" indent="-295835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3pPr>
      <a:lvl4pPr marL="1719714" marR="0" indent="-359227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000000"/>
        </a:buClr>
        <a:buSzPct val="100000"/>
        <a:buFontTx/>
        <a:buChar char="–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4pPr>
      <a:lvl5pPr marL="2176914" marR="0" indent="-359228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000000"/>
        </a:buClr>
        <a:buSzPct val="100000"/>
        <a:buFontTx/>
        <a:buChar char="»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5pPr>
      <a:lvl6pPr marL="3349171" marR="0" indent="-89806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000000"/>
        </a:buClr>
        <a:buSzPct val="171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6pPr>
      <a:lvl7pPr marL="3704771" marR="0" indent="-89806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000000"/>
        </a:buClr>
        <a:buSzPct val="171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7pPr>
      <a:lvl8pPr marL="4060371" marR="0" indent="-89806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000000"/>
        </a:buClr>
        <a:buSzPct val="171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8pPr>
      <a:lvl9pPr marL="4415971" marR="0" indent="-89807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>
          <a:srgbClr val="000000"/>
        </a:buClr>
        <a:buSzPct val="171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656565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656565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656565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656565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656565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656565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656565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656565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656565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656565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3.png"/><Relationship Id="rId7" Type="http://schemas.openxmlformats.org/officeDocument/2006/relationships/image" Target="../media/image5.tif"/><Relationship Id="rId8" Type="http://schemas.openxmlformats.org/officeDocument/2006/relationships/image" Target="../media/image4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"/><Relationship Id="rId3" Type="http://schemas.openxmlformats.org/officeDocument/2006/relationships/image" Target="../media/image22.jpeg"/><Relationship Id="rId4" Type="http://schemas.openxmlformats.org/officeDocument/2006/relationships/image" Target="../media/image24.png"/><Relationship Id="rId5" Type="http://schemas.openxmlformats.org/officeDocument/2006/relationships/image" Target="../media/image1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5" Type="http://schemas.openxmlformats.org/officeDocument/2006/relationships/image" Target="../media/image15.tif"/><Relationship Id="rId6" Type="http://schemas.openxmlformats.org/officeDocument/2006/relationships/image" Target="../media/image2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4.png"/><Relationship Id="rId6" Type="http://schemas.openxmlformats.org/officeDocument/2006/relationships/image" Target="../media/image16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Relationship Id="rId3" Type="http://schemas.openxmlformats.org/officeDocument/2006/relationships/image" Target="../media/image29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55.jpeg"/><Relationship Id="rId5" Type="http://schemas.openxmlformats.org/officeDocument/2006/relationships/image" Target="../media/image56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35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Relationship Id="rId4" Type="http://schemas.openxmlformats.org/officeDocument/2006/relationships/image" Target="../media/image19.tif"/><Relationship Id="rId5" Type="http://schemas.openxmlformats.org/officeDocument/2006/relationships/image" Target="../media/image20.t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"/><Relationship Id="rId3" Type="http://schemas.openxmlformats.org/officeDocument/2006/relationships/image" Target="../media/image38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22.tif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"/><Relationship Id="rId3" Type="http://schemas.openxmlformats.org/officeDocument/2006/relationships/image" Target="../media/image24.tif"/><Relationship Id="rId4" Type="http://schemas.openxmlformats.org/officeDocument/2006/relationships/image" Target="../media/image25.tif"/><Relationship Id="rId5" Type="http://schemas.openxmlformats.org/officeDocument/2006/relationships/image" Target="../media/image26.tif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png"/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24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24.png"/><Relationship Id="rId4" Type="http://schemas.openxmlformats.org/officeDocument/2006/relationships/image" Target="../media/image42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tif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eg"/><Relationship Id="rId3" Type="http://schemas.openxmlformats.org/officeDocument/2006/relationships/image" Target="../media/image28.tif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tif"/><Relationship Id="rId3" Type="http://schemas.openxmlformats.org/officeDocument/2006/relationships/image" Target="../media/image30.ti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24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image" Target="../media/image7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10.png"/><Relationship Id="rId8" Type="http://schemas.openxmlformats.org/officeDocument/2006/relationships/image" Target="../media/image9.jpeg"/><Relationship Id="rId9" Type="http://schemas.openxmlformats.org/officeDocument/2006/relationships/image" Target="../media/image10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png"/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24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7.jpeg"/><Relationship Id="rId3" Type="http://schemas.openxmlformats.org/officeDocument/2006/relationships/image" Target="../media/image24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Relationship Id="rId4" Type="http://schemas.openxmlformats.org/officeDocument/2006/relationships/image" Target="../media/image24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Relationship Id="rId3" Type="http://schemas.openxmlformats.org/officeDocument/2006/relationships/image" Target="../media/image50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eg"/><Relationship Id="rId3" Type="http://schemas.openxmlformats.org/officeDocument/2006/relationships/image" Target="../media/image31.tif"/><Relationship Id="rId4" Type="http://schemas.openxmlformats.org/officeDocument/2006/relationships/image" Target="../media/image32.tif"/><Relationship Id="rId5" Type="http://schemas.openxmlformats.org/officeDocument/2006/relationships/image" Target="../media/image51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33.tif"/><Relationship Id="rId6" Type="http://schemas.openxmlformats.org/officeDocument/2006/relationships/image" Target="../media/image52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24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"/><Relationship Id="rId3" Type="http://schemas.openxmlformats.org/officeDocument/2006/relationships/image" Target="../media/image24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2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2.png"/><Relationship Id="rId9" Type="http://schemas.openxmlformats.org/officeDocument/2006/relationships/image" Target="../media/image16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8.png"/><Relationship Id="rId3" Type="http://schemas.openxmlformats.org/officeDocument/2006/relationships/image" Target="../media/image88.jpeg"/><Relationship Id="rId4" Type="http://schemas.openxmlformats.org/officeDocument/2006/relationships/image" Target="../media/image11.png"/><Relationship Id="rId5" Type="http://schemas.openxmlformats.org/officeDocument/2006/relationships/image" Target="../media/image89.jpeg"/><Relationship Id="rId6" Type="http://schemas.openxmlformats.org/officeDocument/2006/relationships/image" Target="../media/image24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Relationship Id="rId3" Type="http://schemas.openxmlformats.org/officeDocument/2006/relationships/image" Target="../media/image59.png"/><Relationship Id="rId4" Type="http://schemas.openxmlformats.org/officeDocument/2006/relationships/image" Target="../media/image24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Relationship Id="rId4" Type="http://schemas.openxmlformats.org/officeDocument/2006/relationships/image" Target="../media/image60.png"/><Relationship Id="rId5" Type="http://schemas.openxmlformats.org/officeDocument/2006/relationships/image" Target="../media/image92.jpeg"/><Relationship Id="rId6" Type="http://schemas.openxmlformats.org/officeDocument/2006/relationships/image" Target="../media/image24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"/><Relationship Id="rId3" Type="http://schemas.openxmlformats.org/officeDocument/2006/relationships/image" Target="../media/image24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eg"/><Relationship Id="rId3" Type="http://schemas.openxmlformats.org/officeDocument/2006/relationships/image" Target="../media/image61.png"/><Relationship Id="rId4" Type="http://schemas.openxmlformats.org/officeDocument/2006/relationships/image" Target="../media/image37.tif"/><Relationship Id="rId5" Type="http://schemas.openxmlformats.org/officeDocument/2006/relationships/image" Target="../media/image52.png"/><Relationship Id="rId6" Type="http://schemas.openxmlformats.org/officeDocument/2006/relationships/image" Target="../media/image24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tif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0.tif"/><Relationship Id="rId7" Type="http://schemas.openxmlformats.org/officeDocument/2006/relationships/image" Target="../media/image23.png"/><Relationship Id="rId8" Type="http://schemas.openxmlformats.org/officeDocument/2006/relationships/image" Target="../media/image9.tif"/><Relationship Id="rId9" Type="http://schemas.openxmlformats.org/officeDocument/2006/relationships/image" Target="../media/image24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9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image" Target="../media/image17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20.jpe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1.jpeg"/><Relationship Id="rId12" Type="http://schemas.openxmlformats.org/officeDocument/2006/relationships/image" Target="../media/image6.tif"/><Relationship Id="rId13" Type="http://schemas.openxmlformats.org/officeDocument/2006/relationships/image" Target="../media/image7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tif"/><Relationship Id="rId3" Type="http://schemas.openxmlformats.org/officeDocument/2006/relationships/image" Target="../media/image9.ti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0.tif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1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1.tif" descr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3898" y="5511800"/>
            <a:ext cx="7175852" cy="477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2.tif" descr="image2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19100"/>
            <a:ext cx="5842000" cy="438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3.tif" descr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87700" y="2959100"/>
            <a:ext cx="6616700" cy="3835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" name="Group"/>
          <p:cNvGrpSpPr/>
          <p:nvPr/>
        </p:nvGrpSpPr>
        <p:grpSpPr>
          <a:xfrm>
            <a:off x="7000387" y="0"/>
            <a:ext cx="6372721" cy="3606800"/>
            <a:chOff x="0" y="0"/>
            <a:chExt cx="6372719" cy="3606800"/>
          </a:xfrm>
        </p:grpSpPr>
        <p:pic>
          <p:nvPicPr>
            <p:cNvPr id="199" name="image4.tif" descr="image4.t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099" y="38100"/>
              <a:ext cx="6296520" cy="353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image3.png" descr="image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6372720" cy="3606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4" name="Group"/>
          <p:cNvGrpSpPr/>
          <p:nvPr/>
        </p:nvGrpSpPr>
        <p:grpSpPr>
          <a:xfrm>
            <a:off x="-38105" y="5334000"/>
            <a:ext cx="3357426" cy="4457700"/>
            <a:chOff x="-1" y="0"/>
            <a:chExt cx="3357424" cy="4457700"/>
          </a:xfrm>
        </p:grpSpPr>
        <p:pic>
          <p:nvPicPr>
            <p:cNvPr id="202" name="image5.tif" descr="image5.t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100" y="38100"/>
              <a:ext cx="3281222" cy="4381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image4.png" descr="image4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" y="0"/>
              <a:ext cx="3357426" cy="445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22.png" descr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6048" y="141287"/>
            <a:ext cx="2552703" cy="1498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Group"/>
          <p:cNvGrpSpPr/>
          <p:nvPr/>
        </p:nvGrpSpPr>
        <p:grpSpPr>
          <a:xfrm>
            <a:off x="101596" y="1752600"/>
            <a:ext cx="437808" cy="1270000"/>
            <a:chOff x="-1" y="0"/>
            <a:chExt cx="437806" cy="1270000"/>
          </a:xfrm>
        </p:grpSpPr>
        <p:sp>
          <p:nvSpPr>
            <p:cNvPr id="319" name="Rectangle"/>
            <p:cNvSpPr/>
            <p:nvPr/>
          </p:nvSpPr>
          <p:spPr>
            <a:xfrm>
              <a:off x="-2" y="0"/>
              <a:ext cx="437808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0" name="A…"/>
            <p:cNvSpPr txBox="1"/>
            <p:nvPr/>
          </p:nvSpPr>
          <p:spPr>
            <a:xfrm>
              <a:off x="-2" y="16022"/>
              <a:ext cx="437808" cy="1237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  <p:grpSp>
        <p:nvGrpSpPr>
          <p:cNvPr id="324" name="Group"/>
          <p:cNvGrpSpPr/>
          <p:nvPr/>
        </p:nvGrpSpPr>
        <p:grpSpPr>
          <a:xfrm>
            <a:off x="101596" y="3340095"/>
            <a:ext cx="437808" cy="6184561"/>
            <a:chOff x="-1" y="-1"/>
            <a:chExt cx="437806" cy="6184560"/>
          </a:xfrm>
        </p:grpSpPr>
        <p:sp>
          <p:nvSpPr>
            <p:cNvPr id="322" name="Rectangle"/>
            <p:cNvSpPr/>
            <p:nvPr/>
          </p:nvSpPr>
          <p:spPr>
            <a:xfrm>
              <a:off x="-2" y="-2"/>
              <a:ext cx="437808" cy="618456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3" name="P…"/>
            <p:cNvSpPr txBox="1"/>
            <p:nvPr/>
          </p:nvSpPr>
          <p:spPr>
            <a:xfrm>
              <a:off x="-2" y="1421693"/>
              <a:ext cx="437808" cy="3341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P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O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G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M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roup"/>
          <p:cNvGrpSpPr/>
          <p:nvPr/>
        </p:nvGrpSpPr>
        <p:grpSpPr>
          <a:xfrm>
            <a:off x="640556" y="1752600"/>
            <a:ext cx="2001044" cy="1270000"/>
            <a:chOff x="0" y="0"/>
            <a:chExt cx="2001043" cy="1270000"/>
          </a:xfrm>
        </p:grpSpPr>
        <p:sp>
          <p:nvSpPr>
            <p:cNvPr id="326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7" name="Health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  <p:grpSp>
        <p:nvGrpSpPr>
          <p:cNvPr id="331" name="Group"/>
          <p:cNvGrpSpPr/>
          <p:nvPr/>
        </p:nvGrpSpPr>
        <p:grpSpPr>
          <a:xfrm>
            <a:off x="711918" y="3194971"/>
            <a:ext cx="1945534" cy="6474810"/>
            <a:chOff x="0" y="-1"/>
            <a:chExt cx="1945532" cy="6474809"/>
          </a:xfrm>
        </p:grpSpPr>
        <p:sp>
          <p:nvSpPr>
            <p:cNvPr id="329" name="Rectangle"/>
            <p:cNvSpPr/>
            <p:nvPr/>
          </p:nvSpPr>
          <p:spPr>
            <a:xfrm>
              <a:off x="-1" y="-2"/>
              <a:ext cx="1945534" cy="6474810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Hospital/Doctors…"/>
            <p:cNvSpPr txBox="1"/>
            <p:nvPr/>
          </p:nvSpPr>
          <p:spPr>
            <a:xfrm>
              <a:off x="-1" y="523340"/>
              <a:ext cx="1945534" cy="542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Hospital/Doctors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Medicine Drugs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Ocean Containers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4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Clinic  Rebuilds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5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Eyeglasses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6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Empowerment Pads</a:t>
              </a:r>
            </a:p>
          </p:txBody>
        </p:sp>
      </p:grpSp>
      <p:pic>
        <p:nvPicPr>
          <p:cNvPr id="332" name="image22.png" descr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6048" y="141287"/>
            <a:ext cx="2552703" cy="1498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Group"/>
          <p:cNvGrpSpPr/>
          <p:nvPr/>
        </p:nvGrpSpPr>
        <p:grpSpPr>
          <a:xfrm>
            <a:off x="101596" y="1752600"/>
            <a:ext cx="437808" cy="1270000"/>
            <a:chOff x="-1" y="0"/>
            <a:chExt cx="437806" cy="1270000"/>
          </a:xfrm>
        </p:grpSpPr>
        <p:sp>
          <p:nvSpPr>
            <p:cNvPr id="333" name="Rectangle"/>
            <p:cNvSpPr/>
            <p:nvPr/>
          </p:nvSpPr>
          <p:spPr>
            <a:xfrm>
              <a:off x="-2" y="0"/>
              <a:ext cx="437808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A…"/>
            <p:cNvSpPr txBox="1"/>
            <p:nvPr/>
          </p:nvSpPr>
          <p:spPr>
            <a:xfrm>
              <a:off x="-2" y="16022"/>
              <a:ext cx="437808" cy="1237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  <p:grpSp>
        <p:nvGrpSpPr>
          <p:cNvPr id="338" name="Group"/>
          <p:cNvGrpSpPr/>
          <p:nvPr/>
        </p:nvGrpSpPr>
        <p:grpSpPr>
          <a:xfrm>
            <a:off x="101596" y="3340095"/>
            <a:ext cx="437808" cy="6184561"/>
            <a:chOff x="-1" y="-1"/>
            <a:chExt cx="437806" cy="6184560"/>
          </a:xfrm>
        </p:grpSpPr>
        <p:sp>
          <p:nvSpPr>
            <p:cNvPr id="336" name="Rectangle"/>
            <p:cNvSpPr/>
            <p:nvPr/>
          </p:nvSpPr>
          <p:spPr>
            <a:xfrm>
              <a:off x="-2" y="-2"/>
              <a:ext cx="437808" cy="618456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P…"/>
            <p:cNvSpPr txBox="1"/>
            <p:nvPr/>
          </p:nvSpPr>
          <p:spPr>
            <a:xfrm>
              <a:off x="-2" y="1421693"/>
              <a:ext cx="437808" cy="3341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P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O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G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M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"/>
          <p:cNvGrpSpPr/>
          <p:nvPr/>
        </p:nvGrpSpPr>
        <p:grpSpPr>
          <a:xfrm>
            <a:off x="3071217" y="1752600"/>
            <a:ext cx="2001044" cy="1270000"/>
            <a:chOff x="0" y="0"/>
            <a:chExt cx="2001043" cy="1270000"/>
          </a:xfrm>
        </p:grpSpPr>
        <p:sp>
          <p:nvSpPr>
            <p:cNvPr id="340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FFF24F">
                <a:alpha val="27036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1" name="Orphans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Orphans</a:t>
              </a:r>
            </a:p>
          </p:txBody>
        </p:sp>
      </p:grpSp>
      <p:grpSp>
        <p:nvGrpSpPr>
          <p:cNvPr id="345" name="Group"/>
          <p:cNvGrpSpPr/>
          <p:nvPr/>
        </p:nvGrpSpPr>
        <p:grpSpPr>
          <a:xfrm>
            <a:off x="640556" y="1752600"/>
            <a:ext cx="2001044" cy="1270000"/>
            <a:chOff x="0" y="0"/>
            <a:chExt cx="2001043" cy="1270000"/>
          </a:xfrm>
        </p:grpSpPr>
        <p:sp>
          <p:nvSpPr>
            <p:cNvPr id="343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Health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711918" y="3250611"/>
            <a:ext cx="1912097" cy="6363530"/>
            <a:chOff x="0" y="0"/>
            <a:chExt cx="1912095" cy="6363529"/>
          </a:xfrm>
        </p:grpSpPr>
        <p:sp>
          <p:nvSpPr>
            <p:cNvPr id="346" name="Rectangle"/>
            <p:cNvSpPr/>
            <p:nvPr/>
          </p:nvSpPr>
          <p:spPr>
            <a:xfrm>
              <a:off x="-1" y="-1"/>
              <a:ext cx="1912097" cy="6363530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Hospital/Doctors…"/>
            <p:cNvSpPr txBox="1"/>
            <p:nvPr/>
          </p:nvSpPr>
          <p:spPr>
            <a:xfrm>
              <a:off x="-1" y="467700"/>
              <a:ext cx="1912097" cy="5428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Hospital/Doctors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Medicine Drugs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Ocean Containers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4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Clinic  Rebuilds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5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Eyeglasses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6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Empowerment Pads</a:t>
              </a:r>
            </a:p>
          </p:txBody>
        </p:sp>
      </p:grpSp>
      <p:grpSp>
        <p:nvGrpSpPr>
          <p:cNvPr id="351" name="Group"/>
          <p:cNvGrpSpPr/>
          <p:nvPr/>
        </p:nvGrpSpPr>
        <p:grpSpPr>
          <a:xfrm>
            <a:off x="3274085" y="3340095"/>
            <a:ext cx="1682980" cy="6184561"/>
            <a:chOff x="-1" y="-1"/>
            <a:chExt cx="1682978" cy="6184560"/>
          </a:xfrm>
        </p:grpSpPr>
        <p:sp>
          <p:nvSpPr>
            <p:cNvPr id="349" name="Rectangle"/>
            <p:cNvSpPr/>
            <p:nvPr/>
          </p:nvSpPr>
          <p:spPr>
            <a:xfrm>
              <a:off x="-2" y="-2"/>
              <a:ext cx="1682980" cy="6184561"/>
            </a:xfrm>
            <a:prstGeom prst="rect">
              <a:avLst/>
            </a:prstGeom>
            <a:solidFill>
              <a:srgbClr val="FFF24F">
                <a:alpha val="27036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Home of  Hope…"/>
            <p:cNvSpPr txBox="1"/>
            <p:nvPr/>
          </p:nvSpPr>
          <p:spPr>
            <a:xfrm>
              <a:off x="-2" y="1978415"/>
              <a:ext cx="1682980" cy="2227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Home of  Hope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Home of Hope Outreach</a:t>
              </a:r>
            </a:p>
          </p:txBody>
        </p:sp>
      </p:grpSp>
      <p:pic>
        <p:nvPicPr>
          <p:cNvPr id="352" name="image22.png" descr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6048" y="141287"/>
            <a:ext cx="2552703" cy="1498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Group"/>
          <p:cNvGrpSpPr/>
          <p:nvPr/>
        </p:nvGrpSpPr>
        <p:grpSpPr>
          <a:xfrm>
            <a:off x="101596" y="1752600"/>
            <a:ext cx="437808" cy="1270000"/>
            <a:chOff x="-1" y="0"/>
            <a:chExt cx="437806" cy="1270000"/>
          </a:xfrm>
        </p:grpSpPr>
        <p:sp>
          <p:nvSpPr>
            <p:cNvPr id="353" name="Rectangle"/>
            <p:cNvSpPr/>
            <p:nvPr/>
          </p:nvSpPr>
          <p:spPr>
            <a:xfrm>
              <a:off x="-2" y="0"/>
              <a:ext cx="437808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4" name="A…"/>
            <p:cNvSpPr txBox="1"/>
            <p:nvPr/>
          </p:nvSpPr>
          <p:spPr>
            <a:xfrm>
              <a:off x="-2" y="16022"/>
              <a:ext cx="437808" cy="1237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  <p:grpSp>
        <p:nvGrpSpPr>
          <p:cNvPr id="358" name="Group"/>
          <p:cNvGrpSpPr/>
          <p:nvPr/>
        </p:nvGrpSpPr>
        <p:grpSpPr>
          <a:xfrm>
            <a:off x="101596" y="3340095"/>
            <a:ext cx="437808" cy="6184561"/>
            <a:chOff x="-1" y="-1"/>
            <a:chExt cx="437806" cy="6184560"/>
          </a:xfrm>
        </p:grpSpPr>
        <p:sp>
          <p:nvSpPr>
            <p:cNvPr id="356" name="Rectangle"/>
            <p:cNvSpPr/>
            <p:nvPr/>
          </p:nvSpPr>
          <p:spPr>
            <a:xfrm>
              <a:off x="-2" y="-2"/>
              <a:ext cx="437808" cy="618456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P…"/>
            <p:cNvSpPr txBox="1"/>
            <p:nvPr/>
          </p:nvSpPr>
          <p:spPr>
            <a:xfrm>
              <a:off x="-2" y="1421693"/>
              <a:ext cx="437808" cy="3341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P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O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G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M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"/>
          <p:cNvGrpSpPr/>
          <p:nvPr/>
        </p:nvGrpSpPr>
        <p:grpSpPr>
          <a:xfrm>
            <a:off x="3071217" y="1752600"/>
            <a:ext cx="2001044" cy="1270000"/>
            <a:chOff x="0" y="0"/>
            <a:chExt cx="2001043" cy="1270000"/>
          </a:xfrm>
        </p:grpSpPr>
        <p:sp>
          <p:nvSpPr>
            <p:cNvPr id="360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FFF24F">
                <a:alpha val="27036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Orphans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Orphans</a:t>
              </a:r>
            </a:p>
          </p:txBody>
        </p:sp>
      </p:grpSp>
      <p:grpSp>
        <p:nvGrpSpPr>
          <p:cNvPr id="365" name="Group"/>
          <p:cNvGrpSpPr/>
          <p:nvPr/>
        </p:nvGrpSpPr>
        <p:grpSpPr>
          <a:xfrm>
            <a:off x="640556" y="1752600"/>
            <a:ext cx="2001044" cy="1270000"/>
            <a:chOff x="0" y="0"/>
            <a:chExt cx="2001043" cy="1270000"/>
          </a:xfrm>
        </p:grpSpPr>
        <p:sp>
          <p:nvSpPr>
            <p:cNvPr id="363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Health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  <p:grpSp>
        <p:nvGrpSpPr>
          <p:cNvPr id="368" name="Group"/>
          <p:cNvGrpSpPr/>
          <p:nvPr/>
        </p:nvGrpSpPr>
        <p:grpSpPr>
          <a:xfrm>
            <a:off x="5501877" y="1752600"/>
            <a:ext cx="2001049" cy="1270000"/>
            <a:chOff x="-1" y="0"/>
            <a:chExt cx="2001048" cy="1270000"/>
          </a:xfrm>
        </p:grpSpPr>
        <p:sp>
          <p:nvSpPr>
            <p:cNvPr id="366" name="Rectangle"/>
            <p:cNvSpPr/>
            <p:nvPr/>
          </p:nvSpPr>
          <p:spPr>
            <a:xfrm>
              <a:off x="-2" y="0"/>
              <a:ext cx="2001049" cy="1270000"/>
            </a:xfrm>
            <a:prstGeom prst="rect">
              <a:avLst/>
            </a:prstGeom>
            <a:solidFill>
              <a:srgbClr val="FF8E46">
                <a:alpha val="1785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Sustainability"/>
            <p:cNvSpPr txBox="1"/>
            <p:nvPr/>
          </p:nvSpPr>
          <p:spPr>
            <a:xfrm>
              <a:off x="-2" y="411383"/>
              <a:ext cx="2001049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Sustainability</a:t>
              </a:r>
            </a:p>
          </p:txBody>
        </p:sp>
      </p:grpSp>
      <p:grpSp>
        <p:nvGrpSpPr>
          <p:cNvPr id="371" name="Group"/>
          <p:cNvGrpSpPr/>
          <p:nvPr/>
        </p:nvGrpSpPr>
        <p:grpSpPr>
          <a:xfrm>
            <a:off x="711919" y="3340095"/>
            <a:ext cx="1858318" cy="6184561"/>
            <a:chOff x="0" y="-1"/>
            <a:chExt cx="1858317" cy="6184560"/>
          </a:xfrm>
        </p:grpSpPr>
        <p:sp>
          <p:nvSpPr>
            <p:cNvPr id="369" name="Rectangle"/>
            <p:cNvSpPr/>
            <p:nvPr/>
          </p:nvSpPr>
          <p:spPr>
            <a:xfrm>
              <a:off x="0" y="-2"/>
              <a:ext cx="1858318" cy="6184561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Hospital/Doctors…"/>
            <p:cNvSpPr txBox="1"/>
            <p:nvPr/>
          </p:nvSpPr>
          <p:spPr>
            <a:xfrm>
              <a:off x="0" y="111514"/>
              <a:ext cx="1858318" cy="5961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Hospital/Doctors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Medicine Drugs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Ocean Containers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4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Clinic  Rebuilds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5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Eyeglasses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6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Empowerment Pads</a:t>
              </a:r>
            </a:p>
          </p:txBody>
        </p:sp>
      </p:grpSp>
      <p:grpSp>
        <p:nvGrpSpPr>
          <p:cNvPr id="374" name="Group"/>
          <p:cNvGrpSpPr/>
          <p:nvPr/>
        </p:nvGrpSpPr>
        <p:grpSpPr>
          <a:xfrm>
            <a:off x="3274085" y="3340095"/>
            <a:ext cx="1682980" cy="6184561"/>
            <a:chOff x="-1" y="-1"/>
            <a:chExt cx="1682978" cy="6184560"/>
          </a:xfrm>
        </p:grpSpPr>
        <p:sp>
          <p:nvSpPr>
            <p:cNvPr id="372" name="Rectangle"/>
            <p:cNvSpPr/>
            <p:nvPr/>
          </p:nvSpPr>
          <p:spPr>
            <a:xfrm>
              <a:off x="-2" y="-2"/>
              <a:ext cx="1682980" cy="6184561"/>
            </a:xfrm>
            <a:prstGeom prst="rect">
              <a:avLst/>
            </a:prstGeom>
            <a:solidFill>
              <a:srgbClr val="FFF24F">
                <a:alpha val="27036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Home of  Hope…"/>
            <p:cNvSpPr txBox="1"/>
            <p:nvPr/>
          </p:nvSpPr>
          <p:spPr>
            <a:xfrm>
              <a:off x="-2" y="1978415"/>
              <a:ext cx="1682980" cy="2227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Home of  Hope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Home of Hope Outreach</a:t>
              </a:r>
            </a:p>
          </p:txBody>
        </p:sp>
      </p:grpSp>
      <p:grpSp>
        <p:nvGrpSpPr>
          <p:cNvPr id="377" name="Group"/>
          <p:cNvGrpSpPr/>
          <p:nvPr/>
        </p:nvGrpSpPr>
        <p:grpSpPr>
          <a:xfrm>
            <a:off x="5660908" y="3340095"/>
            <a:ext cx="1682979" cy="6184561"/>
            <a:chOff x="-1" y="-1"/>
            <a:chExt cx="1682978" cy="6184560"/>
          </a:xfrm>
        </p:grpSpPr>
        <p:sp>
          <p:nvSpPr>
            <p:cNvPr id="375" name="Rectangle"/>
            <p:cNvSpPr/>
            <p:nvPr/>
          </p:nvSpPr>
          <p:spPr>
            <a:xfrm>
              <a:off x="-2" y="-2"/>
              <a:ext cx="1682980" cy="6184561"/>
            </a:xfrm>
            <a:prstGeom prst="rect">
              <a:avLst/>
            </a:prstGeom>
            <a:solidFill>
              <a:srgbClr val="FF8E46">
                <a:alpha val="1785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Seeds of Hope…"/>
            <p:cNvSpPr txBox="1"/>
            <p:nvPr/>
          </p:nvSpPr>
          <p:spPr>
            <a:xfrm>
              <a:off x="-2" y="1711715"/>
              <a:ext cx="1682980" cy="2761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Seeds of Hope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Farm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Micro-Loans</a:t>
              </a:r>
            </a:p>
          </p:txBody>
        </p:sp>
      </p:grpSp>
      <p:pic>
        <p:nvPicPr>
          <p:cNvPr id="378" name="image22.png" descr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6048" y="141287"/>
            <a:ext cx="2552703" cy="1498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" name="Group"/>
          <p:cNvGrpSpPr/>
          <p:nvPr/>
        </p:nvGrpSpPr>
        <p:grpSpPr>
          <a:xfrm>
            <a:off x="101596" y="1752600"/>
            <a:ext cx="437808" cy="1270000"/>
            <a:chOff x="-1" y="0"/>
            <a:chExt cx="437806" cy="1270000"/>
          </a:xfrm>
        </p:grpSpPr>
        <p:sp>
          <p:nvSpPr>
            <p:cNvPr id="379" name="Rectangle"/>
            <p:cNvSpPr/>
            <p:nvPr/>
          </p:nvSpPr>
          <p:spPr>
            <a:xfrm>
              <a:off x="-2" y="0"/>
              <a:ext cx="437808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0" name="A…"/>
            <p:cNvSpPr txBox="1"/>
            <p:nvPr/>
          </p:nvSpPr>
          <p:spPr>
            <a:xfrm>
              <a:off x="-2" y="16022"/>
              <a:ext cx="437808" cy="1237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  <p:grpSp>
        <p:nvGrpSpPr>
          <p:cNvPr id="384" name="Group"/>
          <p:cNvGrpSpPr/>
          <p:nvPr/>
        </p:nvGrpSpPr>
        <p:grpSpPr>
          <a:xfrm>
            <a:off x="101596" y="3340095"/>
            <a:ext cx="437808" cy="6184561"/>
            <a:chOff x="-1" y="-1"/>
            <a:chExt cx="437806" cy="6184560"/>
          </a:xfrm>
        </p:grpSpPr>
        <p:sp>
          <p:nvSpPr>
            <p:cNvPr id="382" name="Rectangle"/>
            <p:cNvSpPr/>
            <p:nvPr/>
          </p:nvSpPr>
          <p:spPr>
            <a:xfrm>
              <a:off x="-2" y="-2"/>
              <a:ext cx="437808" cy="618456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P…"/>
            <p:cNvSpPr txBox="1"/>
            <p:nvPr/>
          </p:nvSpPr>
          <p:spPr>
            <a:xfrm>
              <a:off x="-2" y="1421693"/>
              <a:ext cx="437808" cy="3341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P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O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G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M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roup"/>
          <p:cNvGrpSpPr/>
          <p:nvPr/>
        </p:nvGrpSpPr>
        <p:grpSpPr>
          <a:xfrm>
            <a:off x="3071217" y="1752600"/>
            <a:ext cx="2001044" cy="1270000"/>
            <a:chOff x="0" y="0"/>
            <a:chExt cx="2001043" cy="1270000"/>
          </a:xfrm>
        </p:grpSpPr>
        <p:sp>
          <p:nvSpPr>
            <p:cNvPr id="386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FFF24F">
                <a:alpha val="27036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Orphans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Orphans</a:t>
              </a:r>
            </a:p>
          </p:txBody>
        </p:sp>
      </p:grpSp>
      <p:grpSp>
        <p:nvGrpSpPr>
          <p:cNvPr id="391" name="Group"/>
          <p:cNvGrpSpPr/>
          <p:nvPr/>
        </p:nvGrpSpPr>
        <p:grpSpPr>
          <a:xfrm>
            <a:off x="640556" y="1752600"/>
            <a:ext cx="2001044" cy="1270000"/>
            <a:chOff x="0" y="0"/>
            <a:chExt cx="2001043" cy="1270000"/>
          </a:xfrm>
        </p:grpSpPr>
        <p:sp>
          <p:nvSpPr>
            <p:cNvPr id="389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Health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  <p:grpSp>
        <p:nvGrpSpPr>
          <p:cNvPr id="394" name="Group"/>
          <p:cNvGrpSpPr/>
          <p:nvPr/>
        </p:nvGrpSpPr>
        <p:grpSpPr>
          <a:xfrm>
            <a:off x="5501877" y="1752600"/>
            <a:ext cx="2001049" cy="1270000"/>
            <a:chOff x="-1" y="0"/>
            <a:chExt cx="2001048" cy="1270000"/>
          </a:xfrm>
        </p:grpSpPr>
        <p:sp>
          <p:nvSpPr>
            <p:cNvPr id="392" name="Rectangle"/>
            <p:cNvSpPr/>
            <p:nvPr/>
          </p:nvSpPr>
          <p:spPr>
            <a:xfrm>
              <a:off x="-2" y="0"/>
              <a:ext cx="2001049" cy="1270000"/>
            </a:xfrm>
            <a:prstGeom prst="rect">
              <a:avLst/>
            </a:prstGeom>
            <a:solidFill>
              <a:srgbClr val="FF8E46">
                <a:alpha val="1785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3" name="Sustainability"/>
            <p:cNvSpPr txBox="1"/>
            <p:nvPr/>
          </p:nvSpPr>
          <p:spPr>
            <a:xfrm>
              <a:off x="-2" y="411383"/>
              <a:ext cx="2001049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Sustainability</a:t>
              </a:r>
            </a:p>
          </p:txBody>
        </p:sp>
      </p:grpSp>
      <p:grpSp>
        <p:nvGrpSpPr>
          <p:cNvPr id="397" name="Group"/>
          <p:cNvGrpSpPr/>
          <p:nvPr/>
        </p:nvGrpSpPr>
        <p:grpSpPr>
          <a:xfrm>
            <a:off x="8028294" y="1752600"/>
            <a:ext cx="2001050" cy="1270000"/>
            <a:chOff x="0" y="0"/>
            <a:chExt cx="2001048" cy="1270000"/>
          </a:xfrm>
        </p:grpSpPr>
        <p:sp>
          <p:nvSpPr>
            <p:cNvPr id="395" name="Rectangle"/>
            <p:cNvSpPr/>
            <p:nvPr/>
          </p:nvSpPr>
          <p:spPr>
            <a:xfrm>
              <a:off x="-1" y="0"/>
              <a:ext cx="2001050" cy="1270000"/>
            </a:xfrm>
            <a:prstGeom prst="rect">
              <a:avLst/>
            </a:prstGeom>
            <a:solidFill>
              <a:srgbClr val="F23AFF">
                <a:alpha val="1788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Education"/>
            <p:cNvSpPr txBox="1"/>
            <p:nvPr/>
          </p:nvSpPr>
          <p:spPr>
            <a:xfrm>
              <a:off x="-1" y="411383"/>
              <a:ext cx="200105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Education</a:t>
              </a:r>
            </a:p>
          </p:txBody>
        </p:sp>
      </p:grpSp>
      <p:grpSp>
        <p:nvGrpSpPr>
          <p:cNvPr id="400" name="Group"/>
          <p:cNvGrpSpPr/>
          <p:nvPr/>
        </p:nvGrpSpPr>
        <p:grpSpPr>
          <a:xfrm>
            <a:off x="711919" y="3340095"/>
            <a:ext cx="1858318" cy="6184561"/>
            <a:chOff x="0" y="-1"/>
            <a:chExt cx="1858317" cy="6184560"/>
          </a:xfrm>
        </p:grpSpPr>
        <p:sp>
          <p:nvSpPr>
            <p:cNvPr id="398" name="Rectangle"/>
            <p:cNvSpPr/>
            <p:nvPr/>
          </p:nvSpPr>
          <p:spPr>
            <a:xfrm>
              <a:off x="0" y="-2"/>
              <a:ext cx="1858318" cy="6184561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Hospital/Doctors…"/>
            <p:cNvSpPr txBox="1"/>
            <p:nvPr/>
          </p:nvSpPr>
          <p:spPr>
            <a:xfrm>
              <a:off x="0" y="111514"/>
              <a:ext cx="1858318" cy="5961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Hospital/Doctors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Medicine Drugs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Ocean Containers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4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Clinic  Rebuilds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5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Eyeglasses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6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Empowerment Pads</a:t>
              </a:r>
            </a:p>
          </p:txBody>
        </p:sp>
      </p:grpSp>
      <p:grpSp>
        <p:nvGrpSpPr>
          <p:cNvPr id="403" name="Group"/>
          <p:cNvGrpSpPr/>
          <p:nvPr/>
        </p:nvGrpSpPr>
        <p:grpSpPr>
          <a:xfrm>
            <a:off x="3274085" y="3340095"/>
            <a:ext cx="1682980" cy="6184561"/>
            <a:chOff x="-1" y="-1"/>
            <a:chExt cx="1682978" cy="6184560"/>
          </a:xfrm>
        </p:grpSpPr>
        <p:sp>
          <p:nvSpPr>
            <p:cNvPr id="401" name="Rectangle"/>
            <p:cNvSpPr/>
            <p:nvPr/>
          </p:nvSpPr>
          <p:spPr>
            <a:xfrm>
              <a:off x="-2" y="-2"/>
              <a:ext cx="1682980" cy="6184561"/>
            </a:xfrm>
            <a:prstGeom prst="rect">
              <a:avLst/>
            </a:prstGeom>
            <a:solidFill>
              <a:srgbClr val="FFF24F">
                <a:alpha val="27036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2" name="Home of  Hope…"/>
            <p:cNvSpPr txBox="1"/>
            <p:nvPr/>
          </p:nvSpPr>
          <p:spPr>
            <a:xfrm>
              <a:off x="-2" y="1978415"/>
              <a:ext cx="1682980" cy="2227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Home of  Hope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Home of Hope Outreach</a:t>
              </a:r>
            </a:p>
          </p:txBody>
        </p:sp>
      </p:grpSp>
      <p:grpSp>
        <p:nvGrpSpPr>
          <p:cNvPr id="406" name="Group"/>
          <p:cNvGrpSpPr/>
          <p:nvPr/>
        </p:nvGrpSpPr>
        <p:grpSpPr>
          <a:xfrm>
            <a:off x="5660908" y="3340095"/>
            <a:ext cx="1682979" cy="6184561"/>
            <a:chOff x="-1" y="-1"/>
            <a:chExt cx="1682978" cy="6184560"/>
          </a:xfrm>
        </p:grpSpPr>
        <p:sp>
          <p:nvSpPr>
            <p:cNvPr id="404" name="Rectangle"/>
            <p:cNvSpPr/>
            <p:nvPr/>
          </p:nvSpPr>
          <p:spPr>
            <a:xfrm>
              <a:off x="-2" y="-2"/>
              <a:ext cx="1682980" cy="6184561"/>
            </a:xfrm>
            <a:prstGeom prst="rect">
              <a:avLst/>
            </a:prstGeom>
            <a:solidFill>
              <a:srgbClr val="FF8E46">
                <a:alpha val="1785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Seeds of Hope…"/>
            <p:cNvSpPr txBox="1"/>
            <p:nvPr/>
          </p:nvSpPr>
          <p:spPr>
            <a:xfrm>
              <a:off x="-2" y="1711715"/>
              <a:ext cx="1682980" cy="2761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Seeds of Hope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Farm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Micro-Loans</a:t>
              </a:r>
            </a:p>
          </p:txBody>
        </p:sp>
      </p:grpSp>
      <p:grpSp>
        <p:nvGrpSpPr>
          <p:cNvPr id="409" name="Group"/>
          <p:cNvGrpSpPr/>
          <p:nvPr/>
        </p:nvGrpSpPr>
        <p:grpSpPr>
          <a:xfrm>
            <a:off x="8186821" y="3340095"/>
            <a:ext cx="1683996" cy="6184561"/>
            <a:chOff x="-1" y="-1"/>
            <a:chExt cx="1683995" cy="6184560"/>
          </a:xfrm>
        </p:grpSpPr>
        <p:sp>
          <p:nvSpPr>
            <p:cNvPr id="407" name="Rectangle"/>
            <p:cNvSpPr/>
            <p:nvPr/>
          </p:nvSpPr>
          <p:spPr>
            <a:xfrm>
              <a:off x="-2" y="-2"/>
              <a:ext cx="1683997" cy="6184561"/>
            </a:xfrm>
            <a:prstGeom prst="rect">
              <a:avLst/>
            </a:prstGeom>
            <a:solidFill>
              <a:srgbClr val="F23AFF">
                <a:alpha val="1788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8" name="O-Level Textbooks &amp; Exams…"/>
            <p:cNvSpPr txBox="1"/>
            <p:nvPr/>
          </p:nvSpPr>
          <p:spPr>
            <a:xfrm>
              <a:off x="-2" y="378216"/>
              <a:ext cx="1683997" cy="5428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O-Level Textbooks &amp; Exams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 CMU EWB program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Grove City College Connection 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4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Hearing Impaired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5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Scholarships</a:t>
              </a:r>
            </a:p>
          </p:txBody>
        </p:sp>
      </p:grpSp>
      <p:pic>
        <p:nvPicPr>
          <p:cNvPr id="410" name="image22.png" descr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6048" y="141287"/>
            <a:ext cx="2552703" cy="1498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3" name="Group"/>
          <p:cNvGrpSpPr/>
          <p:nvPr/>
        </p:nvGrpSpPr>
        <p:grpSpPr>
          <a:xfrm>
            <a:off x="101596" y="1752600"/>
            <a:ext cx="437808" cy="1270000"/>
            <a:chOff x="-1" y="0"/>
            <a:chExt cx="437806" cy="1270000"/>
          </a:xfrm>
        </p:grpSpPr>
        <p:sp>
          <p:nvSpPr>
            <p:cNvPr id="411" name="Rectangle"/>
            <p:cNvSpPr/>
            <p:nvPr/>
          </p:nvSpPr>
          <p:spPr>
            <a:xfrm>
              <a:off x="-2" y="0"/>
              <a:ext cx="437808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2" name="A…"/>
            <p:cNvSpPr txBox="1"/>
            <p:nvPr/>
          </p:nvSpPr>
          <p:spPr>
            <a:xfrm>
              <a:off x="-2" y="16022"/>
              <a:ext cx="437808" cy="1237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  <p:grpSp>
        <p:nvGrpSpPr>
          <p:cNvPr id="416" name="Group"/>
          <p:cNvGrpSpPr/>
          <p:nvPr/>
        </p:nvGrpSpPr>
        <p:grpSpPr>
          <a:xfrm>
            <a:off x="101596" y="3340095"/>
            <a:ext cx="437808" cy="6184561"/>
            <a:chOff x="-1" y="-1"/>
            <a:chExt cx="437806" cy="6184560"/>
          </a:xfrm>
        </p:grpSpPr>
        <p:sp>
          <p:nvSpPr>
            <p:cNvPr id="414" name="Rectangle"/>
            <p:cNvSpPr/>
            <p:nvPr/>
          </p:nvSpPr>
          <p:spPr>
            <a:xfrm>
              <a:off x="-2" y="-2"/>
              <a:ext cx="437808" cy="618456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5" name="P…"/>
            <p:cNvSpPr txBox="1"/>
            <p:nvPr/>
          </p:nvSpPr>
          <p:spPr>
            <a:xfrm>
              <a:off x="-2" y="1421693"/>
              <a:ext cx="437808" cy="3341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P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O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G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M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roup"/>
          <p:cNvGrpSpPr/>
          <p:nvPr/>
        </p:nvGrpSpPr>
        <p:grpSpPr>
          <a:xfrm>
            <a:off x="3071217" y="1752600"/>
            <a:ext cx="2001044" cy="1270000"/>
            <a:chOff x="0" y="0"/>
            <a:chExt cx="2001043" cy="1270000"/>
          </a:xfrm>
        </p:grpSpPr>
        <p:sp>
          <p:nvSpPr>
            <p:cNvPr id="418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FFF24F">
                <a:alpha val="27036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9" name="Orphans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Orphans</a:t>
              </a:r>
            </a:p>
          </p:txBody>
        </p:sp>
      </p:grpSp>
      <p:grpSp>
        <p:nvGrpSpPr>
          <p:cNvPr id="423" name="Group"/>
          <p:cNvGrpSpPr/>
          <p:nvPr/>
        </p:nvGrpSpPr>
        <p:grpSpPr>
          <a:xfrm>
            <a:off x="640556" y="1752600"/>
            <a:ext cx="2001044" cy="1270000"/>
            <a:chOff x="0" y="0"/>
            <a:chExt cx="2001043" cy="1270000"/>
          </a:xfrm>
        </p:grpSpPr>
        <p:sp>
          <p:nvSpPr>
            <p:cNvPr id="421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Health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  <p:grpSp>
        <p:nvGrpSpPr>
          <p:cNvPr id="426" name="Group"/>
          <p:cNvGrpSpPr/>
          <p:nvPr/>
        </p:nvGrpSpPr>
        <p:grpSpPr>
          <a:xfrm>
            <a:off x="5501877" y="1752600"/>
            <a:ext cx="2001049" cy="1270000"/>
            <a:chOff x="-1" y="0"/>
            <a:chExt cx="2001048" cy="1270000"/>
          </a:xfrm>
        </p:grpSpPr>
        <p:sp>
          <p:nvSpPr>
            <p:cNvPr id="424" name="Rectangle"/>
            <p:cNvSpPr/>
            <p:nvPr/>
          </p:nvSpPr>
          <p:spPr>
            <a:xfrm>
              <a:off x="-2" y="0"/>
              <a:ext cx="2001049" cy="1270000"/>
            </a:xfrm>
            <a:prstGeom prst="rect">
              <a:avLst/>
            </a:prstGeom>
            <a:solidFill>
              <a:srgbClr val="FF8E46">
                <a:alpha val="1785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5" name="Sustainability"/>
            <p:cNvSpPr txBox="1"/>
            <p:nvPr/>
          </p:nvSpPr>
          <p:spPr>
            <a:xfrm>
              <a:off x="-2" y="411383"/>
              <a:ext cx="2001049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Sustainability</a:t>
              </a:r>
            </a:p>
          </p:txBody>
        </p:sp>
      </p:grpSp>
      <p:grpSp>
        <p:nvGrpSpPr>
          <p:cNvPr id="429" name="Group"/>
          <p:cNvGrpSpPr/>
          <p:nvPr/>
        </p:nvGrpSpPr>
        <p:grpSpPr>
          <a:xfrm>
            <a:off x="8028294" y="1752600"/>
            <a:ext cx="2001050" cy="1270000"/>
            <a:chOff x="0" y="0"/>
            <a:chExt cx="2001048" cy="1270000"/>
          </a:xfrm>
        </p:grpSpPr>
        <p:sp>
          <p:nvSpPr>
            <p:cNvPr id="427" name="Rectangle"/>
            <p:cNvSpPr/>
            <p:nvPr/>
          </p:nvSpPr>
          <p:spPr>
            <a:xfrm>
              <a:off x="-1" y="0"/>
              <a:ext cx="2001050" cy="1270000"/>
            </a:xfrm>
            <a:prstGeom prst="rect">
              <a:avLst/>
            </a:prstGeom>
            <a:solidFill>
              <a:srgbClr val="F23AFF">
                <a:alpha val="1788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Education"/>
            <p:cNvSpPr txBox="1"/>
            <p:nvPr/>
          </p:nvSpPr>
          <p:spPr>
            <a:xfrm>
              <a:off x="-1" y="411383"/>
              <a:ext cx="200105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Education</a:t>
              </a:r>
            </a:p>
          </p:txBody>
        </p:sp>
      </p:grpSp>
      <p:grpSp>
        <p:nvGrpSpPr>
          <p:cNvPr id="432" name="Group"/>
          <p:cNvGrpSpPr/>
          <p:nvPr/>
        </p:nvGrpSpPr>
        <p:grpSpPr>
          <a:xfrm>
            <a:off x="10553700" y="1752600"/>
            <a:ext cx="2001044" cy="1270000"/>
            <a:chOff x="0" y="0"/>
            <a:chExt cx="2001043" cy="1270000"/>
          </a:xfrm>
        </p:grpSpPr>
        <p:sp>
          <p:nvSpPr>
            <p:cNvPr id="430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FF5F91">
                <a:alpha val="3417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Relationships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Relationships</a:t>
              </a:r>
            </a:p>
          </p:txBody>
        </p:sp>
      </p:grpSp>
      <p:grpSp>
        <p:nvGrpSpPr>
          <p:cNvPr id="435" name="Group"/>
          <p:cNvGrpSpPr/>
          <p:nvPr/>
        </p:nvGrpSpPr>
        <p:grpSpPr>
          <a:xfrm>
            <a:off x="711919" y="3340095"/>
            <a:ext cx="1858318" cy="6184561"/>
            <a:chOff x="0" y="-1"/>
            <a:chExt cx="1858317" cy="6184560"/>
          </a:xfrm>
        </p:grpSpPr>
        <p:sp>
          <p:nvSpPr>
            <p:cNvPr id="433" name="Rectangle"/>
            <p:cNvSpPr/>
            <p:nvPr/>
          </p:nvSpPr>
          <p:spPr>
            <a:xfrm>
              <a:off x="0" y="-2"/>
              <a:ext cx="1858318" cy="6184561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4" name="Hospital/Doctors…"/>
            <p:cNvSpPr txBox="1"/>
            <p:nvPr/>
          </p:nvSpPr>
          <p:spPr>
            <a:xfrm>
              <a:off x="0" y="111514"/>
              <a:ext cx="1858318" cy="5961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Hospital/Doctors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Medicine Drugs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Ocean Containers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4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Clinic  Rebuilds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5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Eyeglasses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6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Empowerment Pads</a:t>
              </a:r>
            </a:p>
          </p:txBody>
        </p:sp>
      </p:grpSp>
      <p:grpSp>
        <p:nvGrpSpPr>
          <p:cNvPr id="438" name="Group"/>
          <p:cNvGrpSpPr/>
          <p:nvPr/>
        </p:nvGrpSpPr>
        <p:grpSpPr>
          <a:xfrm>
            <a:off x="3274085" y="3340095"/>
            <a:ext cx="1682980" cy="6184561"/>
            <a:chOff x="-1" y="-1"/>
            <a:chExt cx="1682978" cy="6184560"/>
          </a:xfrm>
        </p:grpSpPr>
        <p:sp>
          <p:nvSpPr>
            <p:cNvPr id="436" name="Rectangle"/>
            <p:cNvSpPr/>
            <p:nvPr/>
          </p:nvSpPr>
          <p:spPr>
            <a:xfrm>
              <a:off x="-2" y="-2"/>
              <a:ext cx="1682980" cy="6184561"/>
            </a:xfrm>
            <a:prstGeom prst="rect">
              <a:avLst/>
            </a:prstGeom>
            <a:solidFill>
              <a:srgbClr val="FFF24F">
                <a:alpha val="27036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Home of  Hope…"/>
            <p:cNvSpPr txBox="1"/>
            <p:nvPr/>
          </p:nvSpPr>
          <p:spPr>
            <a:xfrm>
              <a:off x="-2" y="1978415"/>
              <a:ext cx="1682980" cy="2227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Home of  Hope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Home of Hope Outreach</a:t>
              </a:r>
            </a:p>
          </p:txBody>
        </p:sp>
      </p:grpSp>
      <p:grpSp>
        <p:nvGrpSpPr>
          <p:cNvPr id="441" name="Group"/>
          <p:cNvGrpSpPr/>
          <p:nvPr/>
        </p:nvGrpSpPr>
        <p:grpSpPr>
          <a:xfrm>
            <a:off x="5660908" y="3340095"/>
            <a:ext cx="1682979" cy="6184561"/>
            <a:chOff x="-1" y="-1"/>
            <a:chExt cx="1682978" cy="6184560"/>
          </a:xfrm>
        </p:grpSpPr>
        <p:sp>
          <p:nvSpPr>
            <p:cNvPr id="439" name="Rectangle"/>
            <p:cNvSpPr/>
            <p:nvPr/>
          </p:nvSpPr>
          <p:spPr>
            <a:xfrm>
              <a:off x="-2" y="-2"/>
              <a:ext cx="1682980" cy="6184561"/>
            </a:xfrm>
            <a:prstGeom prst="rect">
              <a:avLst/>
            </a:prstGeom>
            <a:solidFill>
              <a:srgbClr val="FF8E46">
                <a:alpha val="1785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Seeds of Hope…"/>
            <p:cNvSpPr txBox="1"/>
            <p:nvPr/>
          </p:nvSpPr>
          <p:spPr>
            <a:xfrm>
              <a:off x="-2" y="1711715"/>
              <a:ext cx="1682980" cy="2761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Seeds of Hope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Farm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Micro-Loans</a:t>
              </a:r>
            </a:p>
          </p:txBody>
        </p:sp>
      </p:grpSp>
      <p:grpSp>
        <p:nvGrpSpPr>
          <p:cNvPr id="444" name="Group"/>
          <p:cNvGrpSpPr/>
          <p:nvPr/>
        </p:nvGrpSpPr>
        <p:grpSpPr>
          <a:xfrm>
            <a:off x="8186821" y="3340095"/>
            <a:ext cx="1683996" cy="6184561"/>
            <a:chOff x="-1" y="-1"/>
            <a:chExt cx="1683995" cy="6184560"/>
          </a:xfrm>
        </p:grpSpPr>
        <p:sp>
          <p:nvSpPr>
            <p:cNvPr id="442" name="Rectangle"/>
            <p:cNvSpPr/>
            <p:nvPr/>
          </p:nvSpPr>
          <p:spPr>
            <a:xfrm>
              <a:off x="-2" y="-2"/>
              <a:ext cx="1683997" cy="6184561"/>
            </a:xfrm>
            <a:prstGeom prst="rect">
              <a:avLst/>
            </a:prstGeom>
            <a:solidFill>
              <a:srgbClr val="F23AFF">
                <a:alpha val="1788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O-Level Textbooks &amp; Exams…"/>
            <p:cNvSpPr txBox="1"/>
            <p:nvPr/>
          </p:nvSpPr>
          <p:spPr>
            <a:xfrm>
              <a:off x="-2" y="378216"/>
              <a:ext cx="1683997" cy="5428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O-Level Textbooks &amp; Exams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 CMU EWB program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Grove City College Connection 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4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Hearing Impaired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5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Scholarships</a:t>
              </a:r>
            </a:p>
          </p:txBody>
        </p:sp>
      </p:grpSp>
      <p:grpSp>
        <p:nvGrpSpPr>
          <p:cNvPr id="447" name="Group"/>
          <p:cNvGrpSpPr/>
          <p:nvPr/>
        </p:nvGrpSpPr>
        <p:grpSpPr>
          <a:xfrm>
            <a:off x="10712222" y="3340095"/>
            <a:ext cx="1683996" cy="6184561"/>
            <a:chOff x="-1" y="-1"/>
            <a:chExt cx="1683995" cy="6184560"/>
          </a:xfrm>
        </p:grpSpPr>
        <p:sp>
          <p:nvSpPr>
            <p:cNvPr id="445" name="Rectangle"/>
            <p:cNvSpPr/>
            <p:nvPr/>
          </p:nvSpPr>
          <p:spPr>
            <a:xfrm>
              <a:off x="-2" y="-2"/>
              <a:ext cx="1683997" cy="6184561"/>
            </a:xfrm>
            <a:prstGeom prst="rect">
              <a:avLst/>
            </a:prstGeom>
            <a:solidFill>
              <a:srgbClr val="FF5F91">
                <a:alpha val="3417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6" name="VIM Teams to Nyadire…"/>
            <p:cNvSpPr txBox="1"/>
            <p:nvPr/>
          </p:nvSpPr>
          <p:spPr>
            <a:xfrm>
              <a:off x="-2" y="778267"/>
              <a:ext cx="1683997" cy="4628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160420" indent="-160420" algn="ctr">
                <a:buSzPct val="100000"/>
                <a:buAutoNum type="arabicPeriod" startAt="1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VIM Teams to Nyadire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2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 Pastor Partnership &amp;  Church Development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3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Christmas Connection 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160420" indent="-160420" algn="ctr">
                <a:buSzPct val="100000"/>
                <a:buAutoNum type="arabicPeriod" startAt="4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Rotary</a:t>
              </a:r>
            </a:p>
          </p:txBody>
        </p:sp>
      </p:grpSp>
      <p:pic>
        <p:nvPicPr>
          <p:cNvPr id="448" name="image22.png" descr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6048" y="141287"/>
            <a:ext cx="2552703" cy="1498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Group"/>
          <p:cNvGrpSpPr/>
          <p:nvPr/>
        </p:nvGrpSpPr>
        <p:grpSpPr>
          <a:xfrm>
            <a:off x="101596" y="1752600"/>
            <a:ext cx="437808" cy="1270000"/>
            <a:chOff x="-1" y="0"/>
            <a:chExt cx="437806" cy="1270000"/>
          </a:xfrm>
        </p:grpSpPr>
        <p:sp>
          <p:nvSpPr>
            <p:cNvPr id="449" name="Rectangle"/>
            <p:cNvSpPr/>
            <p:nvPr/>
          </p:nvSpPr>
          <p:spPr>
            <a:xfrm>
              <a:off x="-2" y="0"/>
              <a:ext cx="437808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A…"/>
            <p:cNvSpPr txBox="1"/>
            <p:nvPr/>
          </p:nvSpPr>
          <p:spPr>
            <a:xfrm>
              <a:off x="-2" y="16022"/>
              <a:ext cx="437808" cy="1237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E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  <p:grpSp>
        <p:nvGrpSpPr>
          <p:cNvPr id="454" name="Group"/>
          <p:cNvGrpSpPr/>
          <p:nvPr/>
        </p:nvGrpSpPr>
        <p:grpSpPr>
          <a:xfrm>
            <a:off x="101596" y="3340095"/>
            <a:ext cx="437808" cy="6184561"/>
            <a:chOff x="-1" y="-1"/>
            <a:chExt cx="437806" cy="6184560"/>
          </a:xfrm>
        </p:grpSpPr>
        <p:sp>
          <p:nvSpPr>
            <p:cNvPr id="452" name="Rectangle"/>
            <p:cNvSpPr/>
            <p:nvPr/>
          </p:nvSpPr>
          <p:spPr>
            <a:xfrm>
              <a:off x="-2" y="-2"/>
              <a:ext cx="437808" cy="618456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3" name="P…"/>
            <p:cNvSpPr txBox="1"/>
            <p:nvPr/>
          </p:nvSpPr>
          <p:spPr>
            <a:xfrm>
              <a:off x="-2" y="1421693"/>
              <a:ext cx="437808" cy="3341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P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O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G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R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M</a:t>
              </a:r>
            </a:p>
            <a:p>
              <a:pPr algn="ctr">
                <a:defRPr b="1" sz="2800">
                  <a:latin typeface="Arial"/>
                  <a:ea typeface="Arial"/>
                  <a:cs typeface="Arial"/>
                  <a:sym typeface="Arial"/>
                </a:defRPr>
              </a:pPr>
              <a:r>
                <a:t>S</a:t>
              </a:r>
            </a:p>
          </p:txBody>
        </p:sp>
      </p:grpSp>
      <p:sp>
        <p:nvSpPr>
          <p:cNvPr id="455" name="Each program has a Leader in Zimbabwe…"/>
          <p:cNvSpPr txBox="1"/>
          <p:nvPr/>
        </p:nvSpPr>
        <p:spPr>
          <a:xfrm>
            <a:off x="8082781" y="560387"/>
            <a:ext cx="4702994" cy="660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Each program has a Leader in Zimbabwe</a:t>
            </a:r>
          </a:p>
          <a:p>
            <a:pPr algn="ctr">
              <a:defRPr sz="1800"/>
            </a:pPr>
            <a:r>
              <a:t>&amp; a Co-Leader in Pittsburgh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age11.tif" descr="image1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8766" y="4964110"/>
            <a:ext cx="6973893" cy="4358686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458" name="image15.jpeg" descr="image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22248" y="1166628"/>
            <a:ext cx="2361853" cy="3381744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459" name="1.  Medical / Doctor Support…"/>
          <p:cNvSpPr txBox="1"/>
          <p:nvPr/>
        </p:nvSpPr>
        <p:spPr>
          <a:xfrm>
            <a:off x="459138" y="3003550"/>
            <a:ext cx="5195052" cy="141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indent="40639" defTabSz="914400">
              <a:defRPr sz="2400" u="sng">
                <a:solidFill>
                  <a:srgbClr val="EB3B00"/>
                </a:solidFill>
                <a:uFill>
                  <a:solidFill>
                    <a:srgbClr val="EB3B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1.  Medical / Doctor Support</a:t>
            </a:r>
            <a:endParaRPr sz="1800">
              <a:uFill>
                <a:solidFill>
                  <a:srgbClr val="000000"/>
                </a:solidFill>
              </a:uFill>
            </a:endParaRPr>
          </a:p>
          <a:p>
            <a:pPr indent="40639" defTabSz="914400">
              <a:defRPr sz="1800" u="sng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Two Doctors now at Nyadire Hospital:</a:t>
            </a:r>
          </a:p>
          <a:p>
            <a:pPr lvl="1" indent="383537" defTabSz="914400">
              <a:defRPr sz="1800"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Medical Superintendent - Dr. Larry Tanyanyiwa</a:t>
            </a:r>
          </a:p>
          <a:p>
            <a:pPr lvl="1" indent="383537" defTabSz="914400">
              <a:defRPr sz="1800"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Dr. Ronald Nyabereka</a:t>
            </a:r>
          </a:p>
        </p:txBody>
      </p:sp>
      <p:grpSp>
        <p:nvGrpSpPr>
          <p:cNvPr id="462" name="Group"/>
          <p:cNvGrpSpPr/>
          <p:nvPr/>
        </p:nvGrpSpPr>
        <p:grpSpPr>
          <a:xfrm>
            <a:off x="798507" y="217482"/>
            <a:ext cx="4092942" cy="800115"/>
            <a:chOff x="-1" y="0"/>
            <a:chExt cx="4092941" cy="800114"/>
          </a:xfrm>
        </p:grpSpPr>
        <p:sp>
          <p:nvSpPr>
            <p:cNvPr id="460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461" name="image22.png" descr="image2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3" name="image10.png" descr="image10.png"/>
          <p:cNvPicPr>
            <a:picLocks noChangeAspect="1"/>
          </p:cNvPicPr>
          <p:nvPr/>
        </p:nvPicPr>
        <p:blipFill>
          <a:blip r:embed="rId5">
            <a:extLst/>
          </a:blip>
          <a:srcRect l="0" t="10954" r="0" b="9185"/>
          <a:stretch>
            <a:fillRect/>
          </a:stretch>
        </p:blipFill>
        <p:spPr>
          <a:xfrm>
            <a:off x="6470384" y="1166610"/>
            <a:ext cx="2823111" cy="3381736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464" name="2.  Medicine Supply…"/>
          <p:cNvSpPr txBox="1"/>
          <p:nvPr/>
        </p:nvSpPr>
        <p:spPr>
          <a:xfrm>
            <a:off x="419100" y="5638800"/>
            <a:ext cx="4914900" cy="194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0639" defTabSz="914400">
              <a:defRPr sz="2400" u="sng">
                <a:solidFill>
                  <a:srgbClr val="EB3B00"/>
                </a:solidFill>
                <a:uFill>
                  <a:solidFill>
                    <a:srgbClr val="EB3B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2.  Medicine Supply</a:t>
            </a:r>
            <a:endParaRPr sz="1800">
              <a:uFill>
                <a:solidFill>
                  <a:srgbClr val="000000"/>
                </a:solidFill>
              </a:uFill>
            </a:endParaRPr>
          </a:p>
          <a:p>
            <a:pPr indent="40639" defTabSz="914400">
              <a:defRPr sz="1800" u="sng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Drugs ordered as requested by Nyadire</a:t>
            </a:r>
          </a:p>
          <a:p>
            <a:pPr indent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Consumption tracked</a:t>
            </a:r>
          </a:p>
          <a:p>
            <a:pPr indent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Order placed with PCD company in Harare</a:t>
            </a:r>
          </a:p>
        </p:txBody>
      </p:sp>
      <p:sp>
        <p:nvSpPr>
          <p:cNvPr id="465" name="Irina Sheyko &amp; Wilson Nhamoinesu"/>
          <p:cNvSpPr/>
          <p:nvPr/>
        </p:nvSpPr>
        <p:spPr>
          <a:xfrm>
            <a:off x="3249772" y="9098184"/>
            <a:ext cx="7939143" cy="37102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Program Co-Leaders - Irina Sheyko &amp; Wilson Nhamoinesu</a:t>
            </a:r>
          </a:p>
        </p:txBody>
      </p:sp>
      <p:grpSp>
        <p:nvGrpSpPr>
          <p:cNvPr id="468" name="Group"/>
          <p:cNvGrpSpPr/>
          <p:nvPr/>
        </p:nvGrpSpPr>
        <p:grpSpPr>
          <a:xfrm>
            <a:off x="818355" y="1320800"/>
            <a:ext cx="2001047" cy="1270000"/>
            <a:chOff x="0" y="0"/>
            <a:chExt cx="2001045" cy="1270000"/>
          </a:xfrm>
        </p:grpSpPr>
        <p:sp>
          <p:nvSpPr>
            <p:cNvPr id="466" name="Rectangle"/>
            <p:cNvSpPr/>
            <p:nvPr/>
          </p:nvSpPr>
          <p:spPr>
            <a:xfrm>
              <a:off x="-1" y="0"/>
              <a:ext cx="2001047" cy="1270000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7" name="Health"/>
            <p:cNvSpPr txBox="1"/>
            <p:nvPr/>
          </p:nvSpPr>
          <p:spPr>
            <a:xfrm>
              <a:off x="-1" y="411383"/>
              <a:ext cx="2001047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IMG_0430.jpg" descr="IMG_04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25610" y="3356847"/>
            <a:ext cx="4053206" cy="303990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471" name="Container items in Nyadire.jpg" descr="Container items in Nyadi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3060" y="6505988"/>
            <a:ext cx="4660902" cy="311150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472" name="IMG_1961.jpg" descr="IMG_196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1069" y="29323"/>
            <a:ext cx="4242290" cy="321828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473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4525" y="2686410"/>
            <a:ext cx="7164479" cy="4380780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474" name="pasted-image.png" descr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94018" y="6505988"/>
            <a:ext cx="3181088" cy="311150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475" name="Line"/>
          <p:cNvSpPr/>
          <p:nvPr/>
        </p:nvSpPr>
        <p:spPr>
          <a:xfrm>
            <a:off x="2815530" y="3033413"/>
            <a:ext cx="1534518" cy="4712944"/>
          </a:xfrm>
          <a:prstGeom prst="line">
            <a:avLst/>
          </a:prstGeom>
          <a:ln w="114300">
            <a:solidFill>
              <a:schemeClr val="accent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6" name="Line"/>
          <p:cNvSpPr/>
          <p:nvPr/>
        </p:nvSpPr>
        <p:spPr>
          <a:xfrm flipV="1">
            <a:off x="4411981" y="2757997"/>
            <a:ext cx="4969657" cy="4969656"/>
          </a:xfrm>
          <a:prstGeom prst="line">
            <a:avLst/>
          </a:prstGeom>
          <a:ln w="114300">
            <a:solidFill>
              <a:schemeClr val="accent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7" name="Line"/>
          <p:cNvSpPr/>
          <p:nvPr/>
        </p:nvSpPr>
        <p:spPr>
          <a:xfrm>
            <a:off x="9433037" y="2756871"/>
            <a:ext cx="1001069" cy="4253392"/>
          </a:xfrm>
          <a:prstGeom prst="line">
            <a:avLst/>
          </a:prstGeom>
          <a:ln w="114300">
            <a:solidFill>
              <a:schemeClr val="accent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78" name="pasted-image.png" descr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8912" y="84012"/>
            <a:ext cx="2871030" cy="3415350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479" name="Container Shipments"/>
          <p:cNvSpPr txBox="1"/>
          <p:nvPr/>
        </p:nvSpPr>
        <p:spPr>
          <a:xfrm>
            <a:off x="3562628" y="2476500"/>
            <a:ext cx="4298951" cy="635000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Container Shipments   </a:t>
            </a:r>
          </a:p>
        </p:txBody>
      </p:sp>
      <p:sp>
        <p:nvSpPr>
          <p:cNvPr id="480" name="15 containers sent…"/>
          <p:cNvSpPr txBox="1"/>
          <p:nvPr/>
        </p:nvSpPr>
        <p:spPr>
          <a:xfrm>
            <a:off x="210815" y="7569200"/>
            <a:ext cx="3096270" cy="12700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As of 2016 ~ 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15 containers sent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$150,000 shipping fees   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Tens of Thousands of Items  </a:t>
            </a:r>
          </a:p>
        </p:txBody>
      </p:sp>
      <p:grpSp>
        <p:nvGrpSpPr>
          <p:cNvPr id="483" name="Group"/>
          <p:cNvGrpSpPr/>
          <p:nvPr/>
        </p:nvGrpSpPr>
        <p:grpSpPr>
          <a:xfrm>
            <a:off x="2576507" y="153982"/>
            <a:ext cx="4092942" cy="800115"/>
            <a:chOff x="-1" y="0"/>
            <a:chExt cx="4092941" cy="800114"/>
          </a:xfrm>
        </p:grpSpPr>
        <p:sp>
          <p:nvSpPr>
            <p:cNvPr id="481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482" name="image22.png" descr="image22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6" name="Group"/>
          <p:cNvGrpSpPr/>
          <p:nvPr/>
        </p:nvGrpSpPr>
        <p:grpSpPr>
          <a:xfrm>
            <a:off x="4364781" y="889000"/>
            <a:ext cx="2001047" cy="1270000"/>
            <a:chOff x="0" y="0"/>
            <a:chExt cx="2001045" cy="1270000"/>
          </a:xfrm>
        </p:grpSpPr>
        <p:sp>
          <p:nvSpPr>
            <p:cNvPr id="484" name="Rectangle"/>
            <p:cNvSpPr/>
            <p:nvPr/>
          </p:nvSpPr>
          <p:spPr>
            <a:xfrm>
              <a:off x="-1" y="0"/>
              <a:ext cx="2001047" cy="1270000"/>
            </a:xfrm>
            <a:prstGeom prst="rect">
              <a:avLst/>
            </a:prstGeom>
            <a:solidFill>
              <a:srgbClr val="3EFFF2">
                <a:alpha val="1884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5" name="Health"/>
            <p:cNvSpPr txBox="1"/>
            <p:nvPr/>
          </p:nvSpPr>
          <p:spPr>
            <a:xfrm>
              <a:off x="-1" y="411383"/>
              <a:ext cx="2001047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image23.png" descr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43988"/>
            <a:ext cx="4116093" cy="548812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489" name="image13.tif" descr="image1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86" y="43988"/>
            <a:ext cx="8376148" cy="548812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490" name="image14.tif" descr="image14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900" y="5525087"/>
            <a:ext cx="6362652" cy="424177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491" name="image15.tif" descr="image15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6748" y="5538342"/>
            <a:ext cx="6362652" cy="421525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492" name="Empowerment Pad Sewing Party…"/>
          <p:cNvSpPr/>
          <p:nvPr/>
        </p:nvSpPr>
        <p:spPr>
          <a:xfrm>
            <a:off x="3142479" y="4400548"/>
            <a:ext cx="7093547" cy="1130301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200"/>
            </a:pPr>
            <a:r>
              <a:t>  Empowerment Pad Sewing Party  </a:t>
            </a:r>
          </a:p>
          <a:p>
            <a:pPr algn="ctr">
              <a:defRPr sz="3200"/>
            </a:pPr>
            <a:r>
              <a:t>Mt. Lebanon UMC - Oct 2016</a:t>
            </a:r>
          </a:p>
        </p:txBody>
      </p:sp>
      <p:grpSp>
        <p:nvGrpSpPr>
          <p:cNvPr id="495" name="Group"/>
          <p:cNvGrpSpPr/>
          <p:nvPr/>
        </p:nvGrpSpPr>
        <p:grpSpPr>
          <a:xfrm>
            <a:off x="2195507" y="3773486"/>
            <a:ext cx="4092942" cy="800109"/>
            <a:chOff x="-1" y="0"/>
            <a:chExt cx="4092941" cy="800107"/>
          </a:xfrm>
        </p:grpSpPr>
        <p:sp>
          <p:nvSpPr>
            <p:cNvPr id="493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             Programs</a:t>
              </a:r>
            </a:p>
          </p:txBody>
        </p:sp>
        <p:pic>
          <p:nvPicPr>
            <p:cNvPr id="494" name="image22.png" descr="image2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1"/>
              <a:ext cx="1358908" cy="800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8" name="Group"/>
          <p:cNvGrpSpPr/>
          <p:nvPr/>
        </p:nvGrpSpPr>
        <p:grpSpPr>
          <a:xfrm>
            <a:off x="10533856" y="4000500"/>
            <a:ext cx="2001046" cy="1270000"/>
            <a:chOff x="0" y="0"/>
            <a:chExt cx="2001045" cy="1270000"/>
          </a:xfrm>
        </p:grpSpPr>
        <p:sp>
          <p:nvSpPr>
            <p:cNvPr id="496" name="Rectangle"/>
            <p:cNvSpPr/>
            <p:nvPr/>
          </p:nvSpPr>
          <p:spPr>
            <a:xfrm>
              <a:off x="-1" y="0"/>
              <a:ext cx="2001047" cy="1270000"/>
            </a:xfrm>
            <a:prstGeom prst="rect">
              <a:avLst/>
            </a:prstGeom>
            <a:solidFill>
              <a:srgbClr val="86F8FF">
                <a:alpha val="8719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7" name="Health"/>
            <p:cNvSpPr txBox="1"/>
            <p:nvPr/>
          </p:nvSpPr>
          <p:spPr>
            <a:xfrm>
              <a:off x="-1" y="411383"/>
              <a:ext cx="2001047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age16.jpeg" descr="image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3850" y="26710"/>
            <a:ext cx="7677254" cy="57644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01" name="image17.jpeg" descr="image1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554" y="4127920"/>
            <a:ext cx="7051264" cy="56002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02" name="Girls Empowerment Pads"/>
          <p:cNvSpPr/>
          <p:nvPr/>
        </p:nvSpPr>
        <p:spPr>
          <a:xfrm>
            <a:off x="5021226" y="285326"/>
            <a:ext cx="5530454" cy="5937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/>
            </a:lvl1pPr>
          </a:lstStyle>
          <a:p>
            <a:pPr/>
            <a:r>
              <a:t>  Girls Empowerment Pads  </a:t>
            </a:r>
          </a:p>
        </p:txBody>
      </p:sp>
      <p:pic>
        <p:nvPicPr>
          <p:cNvPr id="503" name="image18.jpeg" descr="image1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5626" y="5618807"/>
            <a:ext cx="6818695" cy="4185923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06" name="Group"/>
          <p:cNvGrpSpPr/>
          <p:nvPr/>
        </p:nvGrpSpPr>
        <p:grpSpPr>
          <a:xfrm>
            <a:off x="392107" y="182136"/>
            <a:ext cx="4092942" cy="800109"/>
            <a:chOff x="-1" y="0"/>
            <a:chExt cx="4092941" cy="800107"/>
          </a:xfrm>
        </p:grpSpPr>
        <p:sp>
          <p:nvSpPr>
            <p:cNvPr id="504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             Programs</a:t>
              </a:r>
            </a:p>
          </p:txBody>
        </p:sp>
        <p:pic>
          <p:nvPicPr>
            <p:cNvPr id="505" name="image22.png" descr="image2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-1"/>
              <a:ext cx="1358908" cy="800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07" name="image12.tif" descr="image12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2750" y="1104900"/>
            <a:ext cx="4282605" cy="321560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1.jpeg" descr="image1.jpeg"/>
          <p:cNvPicPr>
            <a:picLocks noChangeAspect="1"/>
          </p:cNvPicPr>
          <p:nvPr/>
        </p:nvPicPr>
        <p:blipFill>
          <a:blip r:embed="rId2">
            <a:alphaModFix amt="59997"/>
            <a:extLst/>
          </a:blip>
          <a:stretch>
            <a:fillRect/>
          </a:stretch>
        </p:blipFill>
        <p:spPr>
          <a:xfrm>
            <a:off x="0" y="0"/>
            <a:ext cx="123571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Rectangle"/>
          <p:cNvSpPr/>
          <p:nvPr/>
        </p:nvSpPr>
        <p:spPr>
          <a:xfrm>
            <a:off x="3797300" y="406400"/>
            <a:ext cx="6591300" cy="22225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639" defTabSz="914400">
              <a:defRPr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208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8600" y="825500"/>
            <a:ext cx="2667000" cy="139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ctangle"/>
          <p:cNvSpPr/>
          <p:nvPr/>
        </p:nvSpPr>
        <p:spPr>
          <a:xfrm>
            <a:off x="6654800" y="1028700"/>
            <a:ext cx="3289300" cy="977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R="40639" defTabSz="914400">
              <a:defRPr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0" name="Zimbabwe"/>
          <p:cNvSpPr txBox="1"/>
          <p:nvPr/>
        </p:nvSpPr>
        <p:spPr>
          <a:xfrm>
            <a:off x="6654800" y="1168400"/>
            <a:ext cx="3302000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7795" indent="57150" algn="ctr" defTabSz="914400">
              <a:defRPr sz="4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Zimbabwe</a:t>
            </a:r>
          </a:p>
        </p:txBody>
      </p:sp>
      <p:sp>
        <p:nvSpPr>
          <p:cNvPr id="211" name="Line"/>
          <p:cNvSpPr/>
          <p:nvPr/>
        </p:nvSpPr>
        <p:spPr>
          <a:xfrm>
            <a:off x="4152897" y="3009898"/>
            <a:ext cx="7048504" cy="4660904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2" name="Rectangle"/>
          <p:cNvSpPr/>
          <p:nvPr/>
        </p:nvSpPr>
        <p:spPr>
          <a:xfrm>
            <a:off x="6184900" y="3733800"/>
            <a:ext cx="1816100" cy="187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R="40639" defTabSz="914400">
              <a:defRPr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3" name="8400 Miles"/>
          <p:cNvSpPr txBox="1"/>
          <p:nvPr/>
        </p:nvSpPr>
        <p:spPr>
          <a:xfrm>
            <a:off x="6184900" y="3733800"/>
            <a:ext cx="1828800" cy="152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R="68825" algn="ctr" defTabSz="914400">
              <a:spcBef>
                <a:spcPts val="3600"/>
              </a:spcBef>
              <a:defRPr i="1" sz="5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8400 Miles</a:t>
            </a:r>
          </a:p>
        </p:txBody>
      </p:sp>
      <p:pic>
        <p:nvPicPr>
          <p:cNvPr id="214" name="image6.png" descr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1937" y="6831010"/>
            <a:ext cx="3492504" cy="2235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lide Number"/>
          <p:cNvSpPr txBox="1"/>
          <p:nvPr>
            <p:ph type="sldNum" sz="quarter" idx="4294967295"/>
          </p:nvPr>
        </p:nvSpPr>
        <p:spPr>
          <a:xfrm>
            <a:off x="10753584" y="8988883"/>
            <a:ext cx="266974" cy="259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21" name="Group"/>
          <p:cNvGrpSpPr/>
          <p:nvPr/>
        </p:nvGrpSpPr>
        <p:grpSpPr>
          <a:xfrm>
            <a:off x="0" y="-381007"/>
            <a:ext cx="9855200" cy="10519144"/>
            <a:chOff x="0" y="-1"/>
            <a:chExt cx="9855200" cy="10519142"/>
          </a:xfrm>
        </p:grpSpPr>
        <p:pic>
          <p:nvPicPr>
            <p:cNvPr id="510" name="image7.png" descr="image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2"/>
              <a:ext cx="9855200" cy="10519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13" name="Group"/>
            <p:cNvGrpSpPr/>
            <p:nvPr/>
          </p:nvGrpSpPr>
          <p:grpSpPr>
            <a:xfrm>
              <a:off x="7581895" y="2654299"/>
              <a:ext cx="1035363" cy="431811"/>
              <a:chOff x="-1" y="0"/>
              <a:chExt cx="1035362" cy="431810"/>
            </a:xfrm>
          </p:grpSpPr>
          <p:sp>
            <p:nvSpPr>
              <p:cNvPr id="511" name="Nyadire"/>
              <p:cNvSpPr txBox="1"/>
              <p:nvPr/>
            </p:nvSpPr>
            <p:spPr>
              <a:xfrm>
                <a:off x="177801" y="38101"/>
                <a:ext cx="857561" cy="2592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indent="57150" defTabSz="914400">
                  <a:defRPr sz="18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Nyadire</a:t>
                </a:r>
              </a:p>
            </p:txBody>
          </p:sp>
          <p:pic>
            <p:nvPicPr>
              <p:cNvPr id="512" name="image2.jpeg" descr="image2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2" y="-1"/>
                <a:ext cx="241308" cy="4318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14" name="6"/>
            <p:cNvSpPr/>
            <p:nvPr/>
          </p:nvSpPr>
          <p:spPr>
            <a:xfrm>
              <a:off x="7264400" y="2400302"/>
              <a:ext cx="146357" cy="203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indent="40639" defTabSz="914400">
                <a:def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6</a:t>
              </a:r>
            </a:p>
          </p:txBody>
        </p:sp>
        <p:sp>
          <p:nvSpPr>
            <p:cNvPr id="515" name="4"/>
            <p:cNvSpPr/>
            <p:nvPr/>
          </p:nvSpPr>
          <p:spPr>
            <a:xfrm>
              <a:off x="7556500" y="2260602"/>
              <a:ext cx="146357" cy="203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indent="40639" defTabSz="914400">
                <a:def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516" name="5"/>
            <p:cNvSpPr/>
            <p:nvPr/>
          </p:nvSpPr>
          <p:spPr>
            <a:xfrm>
              <a:off x="7670800" y="1866902"/>
              <a:ext cx="146357" cy="203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indent="40639" defTabSz="914400">
                <a:def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5</a:t>
              </a:r>
            </a:p>
          </p:txBody>
        </p:sp>
        <p:sp>
          <p:nvSpPr>
            <p:cNvPr id="517" name="3"/>
            <p:cNvSpPr/>
            <p:nvPr/>
          </p:nvSpPr>
          <p:spPr>
            <a:xfrm>
              <a:off x="8915400" y="2616202"/>
              <a:ext cx="146357" cy="203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indent="40639" defTabSz="914400">
                <a:def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518" name="1"/>
            <p:cNvSpPr/>
            <p:nvPr/>
          </p:nvSpPr>
          <p:spPr>
            <a:xfrm>
              <a:off x="8801100" y="2400302"/>
              <a:ext cx="127000" cy="203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indent="40639" defTabSz="914400">
                <a:def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519" name="2"/>
            <p:cNvSpPr/>
            <p:nvPr/>
          </p:nvSpPr>
          <p:spPr>
            <a:xfrm>
              <a:off x="9232900" y="2400302"/>
              <a:ext cx="146357" cy="203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indent="40639" defTabSz="914400">
                <a:def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520" name="Circle"/>
            <p:cNvSpPr/>
            <p:nvPr/>
          </p:nvSpPr>
          <p:spPr>
            <a:xfrm>
              <a:off x="7188168" y="1358868"/>
              <a:ext cx="2387547" cy="2387550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522" name="Nyadire United…"/>
          <p:cNvSpPr txBox="1"/>
          <p:nvPr/>
        </p:nvSpPr>
        <p:spPr>
          <a:xfrm>
            <a:off x="9954066" y="609600"/>
            <a:ext cx="3060705" cy="550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7150" algn="ctr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sz="2400"/>
              <a:t>    Nyadire United</a:t>
            </a:r>
          </a:p>
          <a:p>
            <a:pPr indent="57150" algn="ctr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Methodist Hospital</a:t>
            </a:r>
            <a:endParaRPr sz="1800"/>
          </a:p>
          <a:p>
            <a:pPr indent="57150" algn="ctr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&amp; the</a:t>
            </a:r>
            <a:endParaRPr sz="1800"/>
          </a:p>
          <a:p>
            <a:pPr indent="57150" algn="ctr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6 Rural Health Clinics</a:t>
            </a:r>
            <a:endParaRPr sz="1800"/>
          </a:p>
          <a:p>
            <a:pPr indent="57150" algn="ctr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57150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1.  Dendera</a:t>
            </a:r>
            <a:endParaRPr sz="1800"/>
          </a:p>
          <a:p>
            <a:pPr indent="57150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57150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2.  Nyahuku</a:t>
            </a:r>
            <a:endParaRPr sz="1800"/>
          </a:p>
          <a:p>
            <a:pPr indent="57150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57150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3.  Chikwizo</a:t>
            </a:r>
            <a:endParaRPr sz="1800"/>
          </a:p>
          <a:p>
            <a:pPr indent="57150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57150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4.  Chindenga</a:t>
            </a:r>
            <a:endParaRPr sz="1800"/>
          </a:p>
          <a:p>
            <a:pPr indent="57150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57150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5.  Dindi</a:t>
            </a:r>
            <a:endParaRPr sz="1800"/>
          </a:p>
          <a:p>
            <a:pPr indent="57150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indent="57150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6.  Mashambanhaka</a:t>
            </a:r>
          </a:p>
        </p:txBody>
      </p:sp>
      <p:pic>
        <p:nvPicPr>
          <p:cNvPr id="523" name="image2.jpeg" descr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100" y="571500"/>
            <a:ext cx="241300" cy="431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6" name="Group"/>
          <p:cNvGrpSpPr/>
          <p:nvPr/>
        </p:nvGrpSpPr>
        <p:grpSpPr>
          <a:xfrm>
            <a:off x="315907" y="801686"/>
            <a:ext cx="4092942" cy="800109"/>
            <a:chOff x="-1" y="-1"/>
            <a:chExt cx="4092941" cy="800107"/>
          </a:xfrm>
        </p:grpSpPr>
        <p:sp>
          <p:nvSpPr>
            <p:cNvPr id="524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525" name="image22.png" descr="image2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2"/>
              <a:ext cx="1358908" cy="800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7" name="Rural Clinic Renovation"/>
          <p:cNvSpPr/>
          <p:nvPr/>
        </p:nvSpPr>
        <p:spPr>
          <a:xfrm>
            <a:off x="1030691" y="7854950"/>
            <a:ext cx="5287226" cy="53114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0639" algn="ctr" defTabSz="914400">
              <a:defRPr i="1" sz="36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Rural Clinic Renovation</a:t>
            </a:r>
          </a:p>
        </p:txBody>
      </p:sp>
      <p:grpSp>
        <p:nvGrpSpPr>
          <p:cNvPr id="530" name="Group"/>
          <p:cNvGrpSpPr/>
          <p:nvPr/>
        </p:nvGrpSpPr>
        <p:grpSpPr>
          <a:xfrm>
            <a:off x="411955" y="1739900"/>
            <a:ext cx="2001047" cy="1270000"/>
            <a:chOff x="0" y="0"/>
            <a:chExt cx="2001045" cy="1270000"/>
          </a:xfrm>
        </p:grpSpPr>
        <p:sp>
          <p:nvSpPr>
            <p:cNvPr id="528" name="Rectangle"/>
            <p:cNvSpPr/>
            <p:nvPr/>
          </p:nvSpPr>
          <p:spPr>
            <a:xfrm>
              <a:off x="-1" y="0"/>
              <a:ext cx="2001047" cy="1270000"/>
            </a:xfrm>
            <a:prstGeom prst="rect">
              <a:avLst/>
            </a:prstGeom>
            <a:solidFill>
              <a:srgbClr val="86F8FF">
                <a:alpha val="8719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9" name="Health"/>
            <p:cNvSpPr txBox="1"/>
            <p:nvPr/>
          </p:nvSpPr>
          <p:spPr>
            <a:xfrm>
              <a:off x="-1" y="411383"/>
              <a:ext cx="2001047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lide Number"/>
          <p:cNvSpPr txBox="1"/>
          <p:nvPr>
            <p:ph type="sldNum" sz="quarter" idx="4294967295"/>
          </p:nvPr>
        </p:nvSpPr>
        <p:spPr>
          <a:xfrm>
            <a:off x="10648019" y="8882060"/>
            <a:ext cx="368574" cy="360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33" name="image24.png" descr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900" y="-482600"/>
            <a:ext cx="13004800" cy="10718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Nyadire United…"/>
          <p:cNvSpPr/>
          <p:nvPr/>
        </p:nvSpPr>
        <p:spPr>
          <a:xfrm>
            <a:off x="393700" y="7861300"/>
            <a:ext cx="2063552" cy="6477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R="40639" indent="39687" defTabSz="914400">
              <a:defRPr b="1"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Nyadire United</a:t>
            </a:r>
          </a:p>
          <a:p>
            <a:pPr marR="40639" indent="39687" defTabSz="914400">
              <a:defRPr b="1" sz="1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Methodist Mission</a:t>
            </a:r>
          </a:p>
        </p:txBody>
      </p:sp>
      <p:pic>
        <p:nvPicPr>
          <p:cNvPr id="535" name="image19.jpeg" descr="image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5400" y="8013700"/>
            <a:ext cx="241300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Mashambanhaka"/>
          <p:cNvSpPr/>
          <p:nvPr/>
        </p:nvSpPr>
        <p:spPr>
          <a:xfrm>
            <a:off x="165096" y="6527800"/>
            <a:ext cx="1770795" cy="317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indent="39687" defTabSz="914400">
              <a:defRPr sz="1800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Mashambanhaka</a:t>
            </a:r>
          </a:p>
        </p:txBody>
      </p:sp>
      <p:pic>
        <p:nvPicPr>
          <p:cNvPr id="537" name="image19.jpeg" descr="image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0" y="6527800"/>
            <a:ext cx="241300" cy="431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" name="Group"/>
          <p:cNvGrpSpPr/>
          <p:nvPr/>
        </p:nvGrpSpPr>
        <p:grpSpPr>
          <a:xfrm>
            <a:off x="1790696" y="5384793"/>
            <a:ext cx="1511306" cy="431807"/>
            <a:chOff x="-1" y="-1"/>
            <a:chExt cx="1511305" cy="431805"/>
          </a:xfrm>
        </p:grpSpPr>
        <p:sp>
          <p:nvSpPr>
            <p:cNvPr id="538" name="Chindenngu"/>
            <p:cNvSpPr/>
            <p:nvPr/>
          </p:nvSpPr>
          <p:spPr>
            <a:xfrm>
              <a:off x="-2" y="-2"/>
              <a:ext cx="1244948" cy="317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R="40639" indent="39687" defTabSz="914400">
                <a:defRPr sz="1800"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Chindenngu</a:t>
              </a:r>
            </a:p>
          </p:txBody>
        </p:sp>
        <p:pic>
          <p:nvPicPr>
            <p:cNvPr id="539" name="image19.jpeg" descr="image19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0" y="0"/>
              <a:ext cx="241305" cy="431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3" name="Group"/>
          <p:cNvGrpSpPr/>
          <p:nvPr/>
        </p:nvGrpSpPr>
        <p:grpSpPr>
          <a:xfrm>
            <a:off x="10452100" y="761994"/>
            <a:ext cx="1192374" cy="431806"/>
            <a:chOff x="0" y="-1"/>
            <a:chExt cx="1192373" cy="431805"/>
          </a:xfrm>
        </p:grpSpPr>
        <p:sp>
          <p:nvSpPr>
            <p:cNvPr id="541" name="Nyahuku"/>
            <p:cNvSpPr/>
            <p:nvPr/>
          </p:nvSpPr>
          <p:spPr>
            <a:xfrm>
              <a:off x="228600" y="-2"/>
              <a:ext cx="963774" cy="317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R="40639" indent="39687" defTabSz="914400">
                <a:defRPr sz="1800"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Nyahuku</a:t>
              </a:r>
            </a:p>
          </p:txBody>
        </p:sp>
        <p:pic>
          <p:nvPicPr>
            <p:cNvPr id="542" name="image19.jpeg" descr="image19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1304" cy="431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6" name="Group"/>
          <p:cNvGrpSpPr/>
          <p:nvPr/>
        </p:nvGrpSpPr>
        <p:grpSpPr>
          <a:xfrm>
            <a:off x="8864596" y="2285996"/>
            <a:ext cx="1177196" cy="431807"/>
            <a:chOff x="0" y="-1"/>
            <a:chExt cx="1177194" cy="431805"/>
          </a:xfrm>
        </p:grpSpPr>
        <p:sp>
          <p:nvSpPr>
            <p:cNvPr id="544" name="Dendera"/>
            <p:cNvSpPr/>
            <p:nvPr/>
          </p:nvSpPr>
          <p:spPr>
            <a:xfrm>
              <a:off x="228601" y="-2"/>
              <a:ext cx="948593" cy="317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R="40639" indent="39687" defTabSz="914400">
                <a:defRPr sz="1800"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Dendera</a:t>
              </a:r>
            </a:p>
          </p:txBody>
        </p:sp>
        <p:pic>
          <p:nvPicPr>
            <p:cNvPr id="545" name="image19.jpeg" descr="image19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41306" cy="431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9" name="Group"/>
          <p:cNvGrpSpPr/>
          <p:nvPr/>
        </p:nvGrpSpPr>
        <p:grpSpPr>
          <a:xfrm>
            <a:off x="3530593" y="2285996"/>
            <a:ext cx="826458" cy="431807"/>
            <a:chOff x="-1" y="-1"/>
            <a:chExt cx="826456" cy="431805"/>
          </a:xfrm>
        </p:grpSpPr>
        <p:sp>
          <p:nvSpPr>
            <p:cNvPr id="547" name="Dindi"/>
            <p:cNvSpPr/>
            <p:nvPr/>
          </p:nvSpPr>
          <p:spPr>
            <a:xfrm>
              <a:off x="227013" y="-2"/>
              <a:ext cx="599443" cy="317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R="40639" indent="39687" defTabSz="914400">
                <a:defRPr sz="1800"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Dindi</a:t>
              </a:r>
            </a:p>
          </p:txBody>
        </p:sp>
        <p:pic>
          <p:nvPicPr>
            <p:cNvPr id="548" name="image19.jpeg" descr="image19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241307" cy="431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2" name="Group"/>
          <p:cNvGrpSpPr/>
          <p:nvPr/>
        </p:nvGrpSpPr>
        <p:grpSpPr>
          <a:xfrm>
            <a:off x="9207495" y="5003793"/>
            <a:ext cx="1214677" cy="431807"/>
            <a:chOff x="0" y="-1"/>
            <a:chExt cx="1214676" cy="431805"/>
          </a:xfrm>
        </p:grpSpPr>
        <p:sp>
          <p:nvSpPr>
            <p:cNvPr id="550" name="Chikwizo"/>
            <p:cNvSpPr/>
            <p:nvPr/>
          </p:nvSpPr>
          <p:spPr>
            <a:xfrm>
              <a:off x="241302" y="-2"/>
              <a:ext cx="973374" cy="317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R="40639" indent="39687" defTabSz="914400">
                <a:defRPr sz="1800"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Chikwizo</a:t>
              </a:r>
            </a:p>
          </p:txBody>
        </p:sp>
        <p:pic>
          <p:nvPicPr>
            <p:cNvPr id="551" name="image19.jpeg" descr="image19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41307" cy="431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3" name="Mozambique…"/>
          <p:cNvSpPr txBox="1"/>
          <p:nvPr/>
        </p:nvSpPr>
        <p:spPr>
          <a:xfrm>
            <a:off x="10680700" y="3098800"/>
            <a:ext cx="17907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40639" indent="39687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Mozambique</a:t>
            </a:r>
          </a:p>
          <a:p>
            <a:pPr marR="40639" indent="39687" algn="ctr" defTabSz="914400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Border</a:t>
            </a:r>
          </a:p>
        </p:txBody>
      </p:sp>
      <p:sp>
        <p:nvSpPr>
          <p:cNvPr id="554" name="Line"/>
          <p:cNvSpPr/>
          <p:nvPr/>
        </p:nvSpPr>
        <p:spPr>
          <a:xfrm flipV="1">
            <a:off x="10223499" y="3721096"/>
            <a:ext cx="609604" cy="292108"/>
          </a:xfrm>
          <a:prstGeom prst="line">
            <a:avLst/>
          </a:prstGeom>
          <a:ln w="76200">
            <a:solidFill>
              <a:srgbClr val="FFFFFF"/>
            </a:solidFill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5" name="Line"/>
          <p:cNvSpPr/>
          <p:nvPr/>
        </p:nvSpPr>
        <p:spPr>
          <a:xfrm flipH="1">
            <a:off x="2806699" y="5283196"/>
            <a:ext cx="6286502" cy="2743208"/>
          </a:xfrm>
          <a:prstGeom prst="line">
            <a:avLst/>
          </a:prstGeom>
          <a:ln w="50800">
            <a:solidFill>
              <a:srgbClr val="FFFFFF"/>
            </a:solidFill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558" name="Group"/>
          <p:cNvGrpSpPr/>
          <p:nvPr/>
        </p:nvGrpSpPr>
        <p:grpSpPr>
          <a:xfrm>
            <a:off x="5776624" y="6133834"/>
            <a:ext cx="1027758" cy="715461"/>
            <a:chOff x="-1" y="0"/>
            <a:chExt cx="1027756" cy="715460"/>
          </a:xfrm>
        </p:grpSpPr>
        <p:sp>
          <p:nvSpPr>
            <p:cNvPr id="556" name="Rectangle"/>
            <p:cNvSpPr/>
            <p:nvPr/>
          </p:nvSpPr>
          <p:spPr>
            <a:xfrm rot="20220000">
              <a:off x="34755" y="175706"/>
              <a:ext cx="952506" cy="3683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40639" defTabSz="914400">
                <a:defRPr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557" name="90 miles"/>
            <p:cNvSpPr txBox="1"/>
            <p:nvPr/>
          </p:nvSpPr>
          <p:spPr>
            <a:xfrm rot="20220000">
              <a:off x="12223" y="185410"/>
              <a:ext cx="1003308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R="40639" indent="39687" defTabSz="914400">
                <a:defRPr sz="1800"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90 miles</a:t>
              </a:r>
            </a:p>
          </p:txBody>
        </p:sp>
      </p:grpSp>
      <p:sp>
        <p:nvSpPr>
          <p:cNvPr id="559" name="Zimbabwe…"/>
          <p:cNvSpPr/>
          <p:nvPr/>
        </p:nvSpPr>
        <p:spPr>
          <a:xfrm>
            <a:off x="5825775" y="8661400"/>
            <a:ext cx="2597845" cy="8509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R="40639" indent="39687" algn="ctr" defTabSz="914400">
              <a:defRPr sz="2400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Zimbabwe</a:t>
            </a:r>
          </a:p>
          <a:p>
            <a:pPr marR="40639" indent="39687" algn="ctr" defTabSz="914400">
              <a:defRPr sz="2400">
                <a:uFill>
                  <a:solidFill>
                    <a:srgbClr val="0000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Mashonaland East</a:t>
            </a:r>
          </a:p>
        </p:txBody>
      </p:sp>
      <p:sp>
        <p:nvSpPr>
          <p:cNvPr id="560" name="10,000 people die every year in this region from Malaria!"/>
          <p:cNvSpPr/>
          <p:nvPr/>
        </p:nvSpPr>
        <p:spPr>
          <a:xfrm>
            <a:off x="1092149" y="664969"/>
            <a:ext cx="7405876" cy="44806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 10,000 people die every year in this region from Malaria!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lide Number"/>
          <p:cNvSpPr txBox="1"/>
          <p:nvPr>
            <p:ph type="sldNum" sz="quarter" idx="4294967295"/>
          </p:nvPr>
        </p:nvSpPr>
        <p:spPr>
          <a:xfrm>
            <a:off x="10753584" y="8988883"/>
            <a:ext cx="266974" cy="259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3" name="image20.jpeg" descr="image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365"/>
            <a:ext cx="8738528" cy="5588008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564" name="image21.jpeg" descr="image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4" y="5572125"/>
            <a:ext cx="7150101" cy="5362575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565" name="The Rural People of Mashonaland East"/>
          <p:cNvSpPr txBox="1"/>
          <p:nvPr/>
        </p:nvSpPr>
        <p:spPr>
          <a:xfrm>
            <a:off x="9309100" y="4711700"/>
            <a:ext cx="30734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0639" algn="ctr" defTabSz="914400">
              <a:defRPr sz="24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 Rural People of Mashonaland East</a:t>
            </a:r>
          </a:p>
        </p:txBody>
      </p:sp>
      <p:pic>
        <p:nvPicPr>
          <p:cNvPr id="566" name="image22.jpeg" descr="image2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2400" y="1510504"/>
            <a:ext cx="3594100" cy="3053584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567" name="image23.jpeg" descr="image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91552" y="5575255"/>
            <a:ext cx="6123655" cy="4165602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568" name="image24.jpeg" descr="image2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76638" y="127000"/>
            <a:ext cx="3848762" cy="1193801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lide Number"/>
          <p:cNvSpPr txBox="1"/>
          <p:nvPr>
            <p:ph type="sldNum" sz="quarter" idx="4294967295"/>
          </p:nvPr>
        </p:nvSpPr>
        <p:spPr>
          <a:xfrm>
            <a:off x="10648019" y="8882060"/>
            <a:ext cx="368573" cy="360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71" name="image25.png" descr="image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762" y="282575"/>
            <a:ext cx="2171701" cy="1282700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Mashoneland East -- 700,000 people"/>
          <p:cNvSpPr/>
          <p:nvPr/>
        </p:nvSpPr>
        <p:spPr>
          <a:xfrm>
            <a:off x="3225798" y="584200"/>
            <a:ext cx="7683333" cy="565438"/>
          </a:xfrm>
          <a:prstGeom prst="rect">
            <a:avLst/>
          </a:prstGeom>
          <a:solidFill>
            <a:srgbClr val="FFEC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indent="39687" defTabSz="914400">
              <a:defRPr sz="36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Mashoneland East -- 700,000 people</a:t>
            </a:r>
          </a:p>
        </p:txBody>
      </p:sp>
      <p:pic>
        <p:nvPicPr>
          <p:cNvPr id="573" name="image26.png" descr="image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7700" y="546100"/>
            <a:ext cx="7950200" cy="825500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Each Year:…"/>
          <p:cNvSpPr txBox="1"/>
          <p:nvPr/>
        </p:nvSpPr>
        <p:spPr>
          <a:xfrm>
            <a:off x="965200" y="2133599"/>
            <a:ext cx="9740900" cy="6689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40639" indent="39687" defTabSz="914400">
              <a:defRPr sz="4800" u="sng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Each Year:</a:t>
            </a:r>
          </a:p>
          <a:p>
            <a:pPr marR="40639" indent="39687" defTabSz="914400"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marL="39687" marR="40639" defTabSz="914400">
              <a:lnSpc>
                <a:spcPct val="80000"/>
              </a:lnSpc>
              <a:buClr>
                <a:srgbClr val="000000"/>
              </a:buClr>
              <a:buSzPct val="125000"/>
              <a:buFont typeface="Chalkboard"/>
              <a:buChar char="•"/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400 Mothers die during the birth of their children</a:t>
            </a:r>
          </a:p>
          <a:p>
            <a:pPr marR="40639" indent="39687" defTabSz="914400">
              <a:lnSpc>
                <a:spcPct val="80000"/>
              </a:lnSpc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marL="39687" marR="40639" defTabSz="914400">
              <a:lnSpc>
                <a:spcPct val="64000"/>
              </a:lnSpc>
              <a:buClr>
                <a:srgbClr val="000000"/>
              </a:buClr>
              <a:buSzPct val="125000"/>
              <a:buFont typeface="Chalkboard"/>
              <a:buChar char="•"/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1400 children under age 5 die because of limited access to care</a:t>
            </a:r>
          </a:p>
          <a:p>
            <a:pPr marR="40639" defTabSz="914400">
              <a:lnSpc>
                <a:spcPct val="64000"/>
              </a:lnSpc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marR="40639" indent="39687" defTabSz="914400">
              <a:lnSpc>
                <a:spcPct val="64000"/>
              </a:lnSpc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marL="39687" marR="40639" defTabSz="914400">
              <a:lnSpc>
                <a:spcPct val="51199"/>
              </a:lnSpc>
              <a:buClr>
                <a:srgbClr val="000000"/>
              </a:buClr>
              <a:buSzPct val="125000"/>
              <a:buFont typeface="Chalkboard"/>
              <a:buChar char="•"/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1600 people die of Diabetes related illness</a:t>
            </a:r>
          </a:p>
          <a:p>
            <a:pPr marR="40639" defTabSz="914400">
              <a:lnSpc>
                <a:spcPct val="51199"/>
              </a:lnSpc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marR="40639" indent="39687" defTabSz="914400">
              <a:lnSpc>
                <a:spcPct val="64000"/>
              </a:lnSpc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marL="39687" marR="40639" defTabSz="914400">
              <a:lnSpc>
                <a:spcPct val="51199"/>
              </a:lnSpc>
              <a:buClr>
                <a:srgbClr val="000000"/>
              </a:buClr>
              <a:buSzPct val="125000"/>
              <a:buFont typeface="Chalkboard"/>
              <a:buChar char="•"/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2100 people die of HIV</a:t>
            </a:r>
          </a:p>
          <a:p>
            <a:pPr marR="40639" defTabSz="914400">
              <a:lnSpc>
                <a:spcPct val="51199"/>
              </a:lnSpc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marR="40639" indent="39687" defTabSz="914400">
              <a:lnSpc>
                <a:spcPct val="64000"/>
              </a:lnSpc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</a:p>
          <a:p>
            <a:pPr marL="39687" marR="40639" defTabSz="914400">
              <a:lnSpc>
                <a:spcPct val="51199"/>
              </a:lnSpc>
              <a:buClr>
                <a:srgbClr val="000000"/>
              </a:buClr>
              <a:buSzPct val="125000"/>
              <a:buFont typeface="Chalkboard"/>
              <a:buChar char="•"/>
              <a:defRPr sz="36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10,000 die from Malaria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image25.jpeg" descr="image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2184" y="-23219"/>
            <a:ext cx="6430509" cy="4826090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pic>
        <p:nvPicPr>
          <p:cNvPr id="577" name="image26.jpeg" descr="image2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45" y="-59987"/>
            <a:ext cx="6528484" cy="4899625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pic>
        <p:nvPicPr>
          <p:cNvPr id="578" name="image27.jpeg" descr="image2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8904" y="4867981"/>
            <a:ext cx="9359649" cy="4921889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pic>
        <p:nvPicPr>
          <p:cNvPr id="579" name="image28.jpeg" descr="image2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49648" y="5640365"/>
            <a:ext cx="4113145" cy="1929316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sp>
        <p:nvSpPr>
          <p:cNvPr id="580" name="The Road to Chikwizo"/>
          <p:cNvSpPr/>
          <p:nvPr/>
        </p:nvSpPr>
        <p:spPr>
          <a:xfrm>
            <a:off x="7112000" y="8108950"/>
            <a:ext cx="5762351" cy="546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i="1" sz="36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 Road to Chikwizo  </a:t>
            </a:r>
          </a:p>
        </p:txBody>
      </p:sp>
      <p:sp>
        <p:nvSpPr>
          <p:cNvPr id="581" name="Chikwizo - the starting point"/>
          <p:cNvSpPr/>
          <p:nvPr/>
        </p:nvSpPr>
        <p:spPr>
          <a:xfrm>
            <a:off x="1295301" y="4108450"/>
            <a:ext cx="6350099" cy="546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i="1" sz="36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Chikwizo - the starting point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image27.png" descr="image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228600"/>
            <a:ext cx="12979400" cy="927272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584" name="Serves a rural population of &gt; 8000; 1500 visits/month…"/>
          <p:cNvSpPr txBox="1"/>
          <p:nvPr/>
        </p:nvSpPr>
        <p:spPr>
          <a:xfrm>
            <a:off x="546100" y="7658100"/>
            <a:ext cx="11950700" cy="1326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defRPr sz="1800">
                <a:solidFill>
                  <a:srgbClr val="656565"/>
                </a:solidFill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Serves a rural population of &gt; 8000; 1500 visits/month</a:t>
            </a:r>
            <a:endParaRPr>
              <a:uFill>
                <a:solidFill>
                  <a:srgbClr val="000000"/>
                </a:solidFill>
              </a:uFill>
            </a:endParaRPr>
          </a:p>
          <a:p>
            <a:pPr indent="40639" defTabSz="914400">
              <a:defRPr sz="1800">
                <a:solidFill>
                  <a:srgbClr val="65656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defRPr sz="1800">
                <a:solidFill>
                  <a:srgbClr val="656565"/>
                </a:solidFill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Maternity; HIV management; Malaria; Immunizations; Infectious disease; Tuberculosis, First Aid </a:t>
            </a:r>
            <a:endParaRPr>
              <a:uFill>
                <a:solidFill>
                  <a:srgbClr val="000000"/>
                </a:solidFill>
              </a:uFill>
            </a:endParaRPr>
          </a:p>
          <a:p>
            <a:pPr indent="40639" defTabSz="914400">
              <a:defRPr sz="1800">
                <a:solidFill>
                  <a:srgbClr val="65656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defRPr sz="1800">
                <a:solidFill>
                  <a:srgbClr val="656565"/>
                </a:solidFill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Ministry of Health Design ; Staffing is 2 Nurses, 2 Nurse Aids; 1 Groundsman</a:t>
            </a:r>
          </a:p>
        </p:txBody>
      </p:sp>
      <p:sp>
        <p:nvSpPr>
          <p:cNvPr id="585" name="Chikwizo - the objective"/>
          <p:cNvSpPr/>
          <p:nvPr/>
        </p:nvSpPr>
        <p:spPr>
          <a:xfrm>
            <a:off x="419001" y="464677"/>
            <a:ext cx="5510766" cy="543843"/>
          </a:xfrm>
          <a:prstGeom prst="rect">
            <a:avLst/>
          </a:prstGeom>
          <a:solidFill>
            <a:srgbClr val="F5D328">
              <a:alpha val="64770"/>
            </a:srgb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i="1" sz="3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Chikwizo - the objective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image29.jpeg" descr="image29.jpeg"/>
          <p:cNvPicPr>
            <a:picLocks noChangeAspect="1"/>
          </p:cNvPicPr>
          <p:nvPr/>
        </p:nvPicPr>
        <p:blipFill>
          <a:blip r:embed="rId2">
            <a:extLst/>
          </a:blip>
          <a:srcRect l="0" t="17691" r="0" b="10215"/>
          <a:stretch>
            <a:fillRect/>
          </a:stretch>
        </p:blipFill>
        <p:spPr>
          <a:xfrm>
            <a:off x="139700" y="-796"/>
            <a:ext cx="12725400" cy="4532070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pic>
        <p:nvPicPr>
          <p:cNvPr id="588" name="image30.jpeg" descr="image30.jpeg"/>
          <p:cNvPicPr>
            <a:picLocks noChangeAspect="1"/>
          </p:cNvPicPr>
          <p:nvPr/>
        </p:nvPicPr>
        <p:blipFill>
          <a:blip r:embed="rId3">
            <a:extLst/>
          </a:blip>
          <a:srcRect l="0" t="6398" r="0" b="34264"/>
          <a:stretch>
            <a:fillRect/>
          </a:stretch>
        </p:blipFill>
        <p:spPr>
          <a:xfrm>
            <a:off x="534524" y="4567442"/>
            <a:ext cx="11649889" cy="5187693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sp>
        <p:nvSpPr>
          <p:cNvPr id="589" name="Getting Started &amp; Building with Prayers…"/>
          <p:cNvSpPr/>
          <p:nvPr/>
        </p:nvSpPr>
        <p:spPr>
          <a:xfrm>
            <a:off x="5474679" y="8183784"/>
            <a:ext cx="6047584" cy="726629"/>
          </a:xfrm>
          <a:prstGeom prst="rect">
            <a:avLst/>
          </a:prstGeom>
          <a:solidFill>
            <a:srgbClr val="FFFFFF"/>
          </a:solidFill>
          <a:ln w="25400">
            <a:solidFill>
              <a:srgbClr val="979A9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584200">
              <a:defRPr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Getting Started &amp; Building with Prayers    </a:t>
            </a:r>
          </a:p>
          <a:p>
            <a:pPr algn="ctr" defTabSz="584200">
              <a:defRPr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Oct 2013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image31.jpeg" descr="image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465" y="13509"/>
            <a:ext cx="6951341" cy="463422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92" name="image32.jpeg" descr="image32.jpeg"/>
          <p:cNvPicPr>
            <a:picLocks noChangeAspect="1"/>
          </p:cNvPicPr>
          <p:nvPr/>
        </p:nvPicPr>
        <p:blipFill>
          <a:blip r:embed="rId3">
            <a:extLst/>
          </a:blip>
          <a:srcRect l="6482" t="15050" r="0" b="0"/>
          <a:stretch>
            <a:fillRect/>
          </a:stretch>
        </p:blipFill>
        <p:spPr>
          <a:xfrm>
            <a:off x="9234" y="4662569"/>
            <a:ext cx="7545508" cy="514071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93" name="image33.jpeg" descr="image33.jpeg"/>
          <p:cNvPicPr>
            <a:picLocks noChangeAspect="1"/>
          </p:cNvPicPr>
          <p:nvPr/>
        </p:nvPicPr>
        <p:blipFill>
          <a:blip r:embed="rId4">
            <a:extLst/>
          </a:blip>
          <a:srcRect l="20757" t="103" r="143" b="103"/>
          <a:stretch>
            <a:fillRect/>
          </a:stretch>
        </p:blipFill>
        <p:spPr>
          <a:xfrm>
            <a:off x="7530641" y="4648283"/>
            <a:ext cx="5463124" cy="51694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94" name="image34.jpeg" descr="image34.jpeg"/>
          <p:cNvPicPr>
            <a:picLocks noChangeAspect="1"/>
          </p:cNvPicPr>
          <p:nvPr/>
        </p:nvPicPr>
        <p:blipFill>
          <a:blip r:embed="rId5">
            <a:extLst/>
          </a:blip>
          <a:srcRect l="17759" t="0" r="0" b="17083"/>
          <a:stretch>
            <a:fillRect/>
          </a:stretch>
        </p:blipFill>
        <p:spPr>
          <a:xfrm>
            <a:off x="6854749" y="13465"/>
            <a:ext cx="6128891" cy="463435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image35.jpeg" descr="image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7607"/>
            <a:ext cx="13004800" cy="957838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597" name="Baby"/>
          <p:cNvSpPr txBox="1"/>
          <p:nvPr/>
        </p:nvSpPr>
        <p:spPr>
          <a:xfrm>
            <a:off x="11714981" y="2400300"/>
            <a:ext cx="962770" cy="4064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  Baby  </a:t>
            </a:r>
          </a:p>
        </p:txBody>
      </p:sp>
      <p:sp>
        <p:nvSpPr>
          <p:cNvPr id="598" name="Line"/>
          <p:cNvSpPr/>
          <p:nvPr/>
        </p:nvSpPr>
        <p:spPr>
          <a:xfrm flipH="1">
            <a:off x="11223029" y="2843162"/>
            <a:ext cx="483395" cy="706092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99" name="Bricks, Bricks, and MORE BRICKS!…"/>
          <p:cNvSpPr txBox="1"/>
          <p:nvPr/>
        </p:nvSpPr>
        <p:spPr>
          <a:xfrm>
            <a:off x="538980" y="6769099"/>
            <a:ext cx="6095667" cy="18288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800"/>
            </a:pPr>
            <a:r>
              <a:t> </a:t>
            </a:r>
            <a:r>
              <a:rPr b="1" sz="2400"/>
              <a:t> Bricks, Bricks, and MORE BRICKS!</a:t>
            </a:r>
          </a:p>
          <a:p>
            <a:pPr algn="ctr">
              <a:defRPr sz="1800"/>
            </a:pPr>
          </a:p>
          <a:p>
            <a:pPr algn="ctr">
              <a:defRPr sz="1800"/>
            </a:pPr>
            <a:r>
              <a:t>Each community makes all the bricks </a:t>
            </a:r>
          </a:p>
          <a:p>
            <a:pPr algn="ctr">
              <a:defRPr sz="1800"/>
            </a:pPr>
            <a:r>
              <a:t>required for construction.  Sand &amp; gravel are hand</a:t>
            </a:r>
          </a:p>
          <a:p>
            <a:pPr algn="ctr">
              <a:defRPr sz="1800"/>
            </a:pPr>
            <a:r>
              <a:t>carried from a riverbed.  Bricks are made 3 at a time </a:t>
            </a:r>
          </a:p>
          <a:p>
            <a:pPr algn="ctr">
              <a:defRPr sz="1800"/>
            </a:pPr>
            <a:r>
              <a:t>and baked in the sun.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image36.jpeg" descr="image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2417017"/>
            <a:ext cx="12725400" cy="72771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02" name="image37.jpeg" descr="image3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40" y="38100"/>
            <a:ext cx="5912738" cy="44375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603" name="Throughout Construction ~…"/>
          <p:cNvSpPr/>
          <p:nvPr/>
        </p:nvSpPr>
        <p:spPr>
          <a:xfrm>
            <a:off x="6598642" y="411385"/>
            <a:ext cx="6007105" cy="143782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584200">
              <a:defRPr i="1" sz="2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584200">
              <a:defRPr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Throughout Construction ~ </a:t>
            </a:r>
            <a:endParaRPr sz="1800"/>
          </a:p>
          <a:p>
            <a:pPr algn="ctr" defTabSz="584200">
              <a:defRPr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Continued Immunizations &amp; Medical Care </a:t>
            </a:r>
            <a:endParaRPr sz="1800"/>
          </a:p>
          <a:p>
            <a:pPr algn="ctr" defTabSz="584200">
              <a:defRPr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Number"/>
          <p:cNvSpPr txBox="1"/>
          <p:nvPr>
            <p:ph type="sldNum" sz="quarter" idx="4294967295"/>
          </p:nvPr>
        </p:nvSpPr>
        <p:spPr>
          <a:xfrm>
            <a:off x="10714761" y="8882060"/>
            <a:ext cx="241438" cy="360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17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5200" y="482600"/>
            <a:ext cx="6578600" cy="7023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8" name="image8.png" descr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609600"/>
            <a:ext cx="3614738" cy="28321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21" name="Group"/>
          <p:cNvGrpSpPr/>
          <p:nvPr/>
        </p:nvGrpSpPr>
        <p:grpSpPr>
          <a:xfrm>
            <a:off x="529628" y="6375393"/>
            <a:ext cx="6798079" cy="3156684"/>
            <a:chOff x="0" y="-1"/>
            <a:chExt cx="6798078" cy="3156683"/>
          </a:xfrm>
        </p:grpSpPr>
        <p:sp>
          <p:nvSpPr>
            <p:cNvPr id="219" name="Pennsylvania and Zimbabwe…"/>
            <p:cNvSpPr/>
            <p:nvPr/>
          </p:nvSpPr>
          <p:spPr>
            <a:xfrm>
              <a:off x="50798" y="50799"/>
              <a:ext cx="6696479" cy="29534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R="57795" indent="57150" defTabSz="914400">
                <a:defRPr i="1" sz="3600" u="sng">
                  <a:solidFill>
                    <a:srgbClr val="0056D6"/>
                  </a:solidFill>
                  <a:uFill>
                    <a:solidFill>
                      <a:srgbClr val="0056D6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Pennsylvania and Zimbabwe</a:t>
              </a:r>
              <a:r>
                <a:rPr u="none"/>
                <a:t>     </a:t>
              </a:r>
            </a:p>
            <a:p>
              <a:pPr marR="57795" indent="57150" defTabSz="914400"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57150" marR="57795" defTabSz="914400">
                <a:lnSpc>
                  <a:spcPct val="80000"/>
                </a:lnSpc>
                <a:buClr>
                  <a:srgbClr val="000000"/>
                </a:buClr>
                <a:buSzPct val="125000"/>
                <a:buFont typeface="Comic Sans MS"/>
                <a:buChar char="•"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  Zimbabwe is 3x the physical size</a:t>
              </a:r>
            </a:p>
            <a:p>
              <a:pPr marR="57795" defTabSz="914400">
                <a:lnSpc>
                  <a:spcPct val="80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57150" marR="57795" defTabSz="914400">
                <a:lnSpc>
                  <a:spcPct val="80000"/>
                </a:lnSpc>
                <a:buClr>
                  <a:srgbClr val="000000"/>
                </a:buClr>
                <a:buSzPct val="125000"/>
                <a:buFont typeface="Comic Sans MS"/>
                <a:buChar char="•"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  Population of both about the same - 13M</a:t>
              </a:r>
            </a:p>
            <a:p>
              <a:pPr marR="57795" defTabSz="914400">
                <a:lnSpc>
                  <a:spcPct val="80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57150" marR="57795" defTabSz="914400">
                <a:lnSpc>
                  <a:spcPct val="80000"/>
                </a:lnSpc>
                <a:buClr>
                  <a:srgbClr val="000000"/>
                </a:buClr>
                <a:buSzPct val="125000"/>
                <a:buFont typeface="Comic Sans MS"/>
                <a:buChar char="•"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  Metropolitan Harare -       3M people</a:t>
              </a:r>
            </a:p>
            <a:p>
              <a:pPr marR="57795" defTabSz="914400">
                <a:lnSpc>
                  <a:spcPct val="80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57150" marR="57795" defTabSz="914400">
                <a:lnSpc>
                  <a:spcPct val="80000"/>
                </a:lnSpc>
                <a:buClr>
                  <a:srgbClr val="000000"/>
                </a:buClr>
                <a:buSzPct val="125000"/>
                <a:buFont typeface="Comic Sans MS"/>
                <a:buChar char="•"/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  Metropolitan Pittsburgh - 2.4M people</a:t>
              </a:r>
            </a:p>
          </p:txBody>
        </p:sp>
        <p:pic>
          <p:nvPicPr>
            <p:cNvPr id="220" name="image9.png" descr="image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2"/>
              <a:ext cx="6798079" cy="3156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2" name="Nyadire"/>
          <p:cNvSpPr txBox="1"/>
          <p:nvPr/>
        </p:nvSpPr>
        <p:spPr>
          <a:xfrm>
            <a:off x="11188700" y="1854200"/>
            <a:ext cx="857561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57795" indent="57150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Nyadire</a:t>
            </a:r>
          </a:p>
        </p:txBody>
      </p:sp>
      <p:pic>
        <p:nvPicPr>
          <p:cNvPr id="223" name="image2.jpeg" descr="image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10900" y="1816100"/>
            <a:ext cx="241300" cy="43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image38.jpeg" descr="image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5817"/>
            <a:ext cx="12954001" cy="972196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image39.jpeg" descr="image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27" y="3755"/>
            <a:ext cx="12903946" cy="86735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08" name="image40.jpeg" descr="image4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622" y="5836542"/>
            <a:ext cx="5138631" cy="37416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609" name="Waiting Mother’s Lodging"/>
          <p:cNvSpPr/>
          <p:nvPr/>
        </p:nvSpPr>
        <p:spPr>
          <a:xfrm>
            <a:off x="6500921" y="8427577"/>
            <a:ext cx="5915375" cy="54384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i="1" sz="3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Waiting Mother’s Lodging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image41.jpeg" descr="image41.jpeg"/>
          <p:cNvPicPr>
            <a:picLocks noChangeAspect="1"/>
          </p:cNvPicPr>
          <p:nvPr/>
        </p:nvPicPr>
        <p:blipFill>
          <a:blip r:embed="rId2">
            <a:extLst/>
          </a:blip>
          <a:srcRect l="0" t="0" r="28549" b="15431"/>
          <a:stretch>
            <a:fillRect/>
          </a:stretch>
        </p:blipFill>
        <p:spPr>
          <a:xfrm>
            <a:off x="137910" y="49334"/>
            <a:ext cx="6793573" cy="452588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12" name="image42.jpeg" descr="image4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5015" y="440306"/>
            <a:ext cx="6369290" cy="374402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13" name="image43.jpeg" descr="image4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680" y="4713687"/>
            <a:ext cx="7241003" cy="488699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14" name="image44.jpeg" descr="image44.jpeg"/>
          <p:cNvPicPr>
            <a:picLocks noChangeAspect="1"/>
          </p:cNvPicPr>
          <p:nvPr/>
        </p:nvPicPr>
        <p:blipFill>
          <a:blip r:embed="rId5">
            <a:extLst/>
          </a:blip>
          <a:srcRect l="0" t="13292" r="12631" b="13293"/>
          <a:stretch>
            <a:fillRect/>
          </a:stretch>
        </p:blipFill>
        <p:spPr>
          <a:xfrm>
            <a:off x="6363013" y="5927466"/>
            <a:ext cx="6010300" cy="28151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615" name="Clinic  Wards"/>
          <p:cNvSpPr/>
          <p:nvPr/>
        </p:nvSpPr>
        <p:spPr>
          <a:xfrm>
            <a:off x="7872989" y="4081684"/>
            <a:ext cx="2311405" cy="37102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Clinic  Wards</a:t>
            </a:r>
          </a:p>
        </p:txBody>
      </p:sp>
      <p:sp>
        <p:nvSpPr>
          <p:cNvPr id="616" name="Housing"/>
          <p:cNvSpPr/>
          <p:nvPr/>
        </p:nvSpPr>
        <p:spPr>
          <a:xfrm>
            <a:off x="1093014" y="3929284"/>
            <a:ext cx="1663701" cy="37102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Housing </a:t>
            </a:r>
          </a:p>
        </p:txBody>
      </p:sp>
      <p:sp>
        <p:nvSpPr>
          <p:cNvPr id="617" name="Water !"/>
          <p:cNvSpPr/>
          <p:nvPr/>
        </p:nvSpPr>
        <p:spPr>
          <a:xfrm>
            <a:off x="2999256" y="8577483"/>
            <a:ext cx="1765303" cy="37103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Water !  </a:t>
            </a:r>
          </a:p>
        </p:txBody>
      </p:sp>
      <p:sp>
        <p:nvSpPr>
          <p:cNvPr id="618" name="Entrance Gate"/>
          <p:cNvSpPr/>
          <p:nvPr/>
        </p:nvSpPr>
        <p:spPr>
          <a:xfrm>
            <a:off x="8257685" y="8577483"/>
            <a:ext cx="2565406" cy="37103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i="1"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Entrance Gate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rcRect l="0" t="0" r="12773" b="0"/>
          <a:stretch>
            <a:fillRect/>
          </a:stretch>
        </p:blipFill>
        <p:spPr>
          <a:xfrm>
            <a:off x="23730" y="3738200"/>
            <a:ext cx="7632684" cy="601137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21" name="image29.png" descr="image2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9890" y="5789285"/>
            <a:ext cx="5376524" cy="401579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622" name="On to #2 - Nyahuku !"/>
          <p:cNvSpPr/>
          <p:nvPr/>
        </p:nvSpPr>
        <p:spPr>
          <a:xfrm>
            <a:off x="7796631" y="4899766"/>
            <a:ext cx="4969773" cy="54384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584200">
              <a:defRPr i="1" sz="3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 On to #2 - Nyahuku !</a:t>
            </a:r>
          </a:p>
        </p:txBody>
      </p:sp>
      <p:pic>
        <p:nvPicPr>
          <p:cNvPr id="623" name="image45.jpeg" descr="image4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0299" y="1107"/>
            <a:ext cx="6829478" cy="455298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24" name="image46.jpeg" descr="image4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122" y="-3077"/>
            <a:ext cx="6212375" cy="372803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image47.jpeg" descr="image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20" y="6909741"/>
            <a:ext cx="12946761" cy="284828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27" name="image48.jpeg" descr="image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108" y="3918055"/>
            <a:ext cx="4821783" cy="327680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28" name="image49.jpeg" descr="image4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514" y="96503"/>
            <a:ext cx="4690572" cy="351793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29" name="#2 - NYAHUKU…"/>
          <p:cNvSpPr txBox="1"/>
          <p:nvPr/>
        </p:nvSpPr>
        <p:spPr>
          <a:xfrm>
            <a:off x="5784800" y="3931776"/>
            <a:ext cx="6213724" cy="247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56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#2 - </a:t>
            </a:r>
            <a:r>
              <a:rPr u="sng"/>
              <a:t>NYAHUKU</a:t>
            </a:r>
            <a:endParaRPr sz="3400" u="sng"/>
          </a:p>
          <a:p>
            <a:pPr>
              <a:defRPr i="1" sz="3400" u="sng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i="1" sz="3600">
                <a:latin typeface="Arial"/>
                <a:ea typeface="Arial"/>
                <a:cs typeface="Arial"/>
                <a:sym typeface="Arial"/>
              </a:defRPr>
            </a:pPr>
            <a:r>
              <a:t>$309,000</a:t>
            </a:r>
          </a:p>
          <a:p>
            <a:pPr>
              <a:defRPr i="1" sz="3600">
                <a:latin typeface="Arial"/>
                <a:ea typeface="Arial"/>
                <a:cs typeface="Arial"/>
                <a:sym typeface="Arial"/>
              </a:defRPr>
            </a:pPr>
            <a:r>
              <a:t>Groundbreaking - March 2015</a:t>
            </a:r>
          </a:p>
        </p:txBody>
      </p:sp>
      <p:pic>
        <p:nvPicPr>
          <p:cNvPr id="630" name="image30.png" descr="image3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5187" y="55456"/>
            <a:ext cx="5349889" cy="360002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image31.png" descr="image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50800"/>
            <a:ext cx="13004800" cy="97536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image32.png" descr="image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933" y="12700"/>
            <a:ext cx="12970934" cy="97282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image50.jpeg" descr="image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99" y="39937"/>
            <a:ext cx="5988583" cy="556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image51.jpeg" descr="image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99" y="5060353"/>
            <a:ext cx="5988583" cy="4708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image52.jpeg" descr="image5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94082" y="-79122"/>
            <a:ext cx="6940744" cy="5064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age53.jpeg" descr="image5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67539" y="4967892"/>
            <a:ext cx="6708487" cy="5245230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Line"/>
          <p:cNvSpPr/>
          <p:nvPr/>
        </p:nvSpPr>
        <p:spPr>
          <a:xfrm>
            <a:off x="101598" y="5003800"/>
            <a:ext cx="12801604" cy="0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41" name="Line"/>
          <p:cNvSpPr/>
          <p:nvPr/>
        </p:nvSpPr>
        <p:spPr>
          <a:xfrm flipV="1">
            <a:off x="6075692" y="78302"/>
            <a:ext cx="3" cy="9596996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image16.tif" descr="image16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623" y="269828"/>
            <a:ext cx="6332150" cy="474911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44" name="image17.tif" descr="image17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2209" y="92289"/>
            <a:ext cx="5078670" cy="510418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45" name="image18.tif" descr="image18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00" y="5152816"/>
            <a:ext cx="5908596" cy="443144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46" name="image19.tif" descr="image19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8660" y="5352851"/>
            <a:ext cx="5781572" cy="433618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image20.tif" descr="image20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8400" y="0"/>
            <a:ext cx="7315200" cy="97536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49" name="image33.png" descr="image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558800"/>
            <a:ext cx="5784504" cy="385633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50" name="Sand Delivery"/>
          <p:cNvSpPr/>
          <p:nvPr/>
        </p:nvSpPr>
        <p:spPr>
          <a:xfrm>
            <a:off x="958800" y="4107084"/>
            <a:ext cx="2206477" cy="472629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Sand Delivery </a:t>
            </a:r>
          </a:p>
        </p:txBody>
      </p:sp>
      <p:sp>
        <p:nvSpPr>
          <p:cNvPr id="651" name="The First Borehole…."/>
          <p:cNvSpPr/>
          <p:nvPr/>
        </p:nvSpPr>
        <p:spPr>
          <a:xfrm>
            <a:off x="3181300" y="7967883"/>
            <a:ext cx="3115519" cy="472630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The First Borehole….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Zimbabwe 2017"/>
          <p:cNvSpPr txBox="1"/>
          <p:nvPr>
            <p:ph type="title"/>
          </p:nvPr>
        </p:nvSpPr>
        <p:spPr>
          <a:xfrm>
            <a:off x="2051074" y="266699"/>
            <a:ext cx="8902652" cy="13462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Zimbabwe 2017</a:t>
            </a:r>
          </a:p>
        </p:txBody>
      </p:sp>
      <p:sp>
        <p:nvSpPr>
          <p:cNvPr id="226" name="Once called the “Breadbasket of Africa,” the country has a strong history of excellence in education, health care and agriculture…"/>
          <p:cNvSpPr txBox="1"/>
          <p:nvPr>
            <p:ph type="body" idx="1"/>
          </p:nvPr>
        </p:nvSpPr>
        <p:spPr>
          <a:xfrm>
            <a:off x="647700" y="1682750"/>
            <a:ext cx="11709400" cy="7480300"/>
          </a:xfrm>
          <a:prstGeom prst="rect">
            <a:avLst/>
          </a:prstGeom>
        </p:spPr>
        <p:txBody>
          <a:bodyPr/>
          <a:lstStyle/>
          <a:p>
            <a:pPr indent="-342899">
              <a:defRPr sz="2800"/>
            </a:pPr>
            <a:r>
              <a:t>Once called the “Breadbasket of Africa,” the country has a strong history of excellence in education, health care and agriculture</a:t>
            </a:r>
          </a:p>
          <a:p>
            <a:pPr marL="0" indent="39686">
              <a:buSzTx/>
              <a:buNone/>
              <a:defRPr sz="2800"/>
            </a:pPr>
          </a:p>
          <a:p>
            <a:pPr indent="-342899">
              <a:defRPr sz="2800"/>
            </a:pPr>
            <a:r>
              <a:t>Now struggles with 85%+ unemployment and failing social services; 72% of people live in chronic poverty, surviving on $1.25/day</a:t>
            </a:r>
          </a:p>
          <a:p>
            <a:pPr marL="0" indent="39686">
              <a:buSzTx/>
              <a:buNone/>
              <a:defRPr sz="2800"/>
            </a:pPr>
          </a:p>
          <a:p>
            <a:pPr indent="-342899">
              <a:defRPr sz="2800"/>
            </a:pPr>
            <a:r>
              <a:t>Zimbabwe government – Robert Mugabe, 93, president for the past 34 years – declared a “State of National Emergency” in 2016; UN implementing a “Humanitarian Response Plan”</a:t>
            </a:r>
          </a:p>
          <a:p>
            <a:pPr marL="0" indent="39686">
              <a:buSzTx/>
              <a:buNone/>
              <a:defRPr sz="2800"/>
            </a:pPr>
          </a:p>
          <a:p>
            <a:pPr indent="-342899">
              <a:defRPr sz="2800"/>
            </a:pPr>
            <a:r>
              <a:t>Amid these struggles, TNC continues to build relationships and provide life-saving, critical aid and services, thanks to its many donors and partnerships … but we can do even more!</a:t>
            </a:r>
          </a:p>
        </p:txBody>
      </p:sp>
      <p:sp>
        <p:nvSpPr>
          <p:cNvPr id="227" name="Should International Mission be a priority for our churches??"/>
          <p:cNvSpPr txBox="1"/>
          <p:nvPr/>
        </p:nvSpPr>
        <p:spPr>
          <a:xfrm>
            <a:off x="797817" y="8725196"/>
            <a:ext cx="11409165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32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 Should International Mission be a priority for our churches??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lide Number"/>
          <p:cNvSpPr txBox="1"/>
          <p:nvPr>
            <p:ph type="sldNum" sz="quarter" idx="4294967295"/>
          </p:nvPr>
        </p:nvSpPr>
        <p:spPr>
          <a:xfrm>
            <a:off x="11808699" y="8052307"/>
            <a:ext cx="302022" cy="317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9144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54" name="image35.png" descr="image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054" y="-30017"/>
            <a:ext cx="13138910" cy="9813633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Nyahuku Clinic…"/>
          <p:cNvSpPr/>
          <p:nvPr/>
        </p:nvSpPr>
        <p:spPr>
          <a:xfrm>
            <a:off x="1555700" y="7429795"/>
            <a:ext cx="3402013" cy="104080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i="1" sz="3200">
                <a:latin typeface="Arial"/>
                <a:ea typeface="Arial"/>
                <a:cs typeface="Arial"/>
                <a:sym typeface="Arial"/>
              </a:defRPr>
            </a:pPr>
            <a:r>
              <a:t>  Nyahuku Clinic  </a:t>
            </a:r>
          </a:p>
          <a:p>
            <a:pPr algn="ctr">
              <a:defRPr i="1" sz="3200">
                <a:latin typeface="Arial"/>
                <a:ea typeface="Arial"/>
                <a:cs typeface="Arial"/>
                <a:sym typeface="Arial"/>
              </a:defRPr>
            </a:pPr>
            <a:r>
              <a:t>October 2015</a:t>
            </a:r>
          </a:p>
        </p:txBody>
      </p:sp>
      <p:pic>
        <p:nvPicPr>
          <p:cNvPr id="656" name="image21.tif" descr="image21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0488" y="6417698"/>
            <a:ext cx="4761168" cy="306500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image22.tif" descr="image2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6420" y="4925154"/>
            <a:ext cx="6138530" cy="460389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59" name="image23.tif" descr="image2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586" y="29163"/>
            <a:ext cx="6753364" cy="505799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60" name="image24.tif" descr="image24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267" y="4541051"/>
            <a:ext cx="6096004" cy="455930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661" name="image25.tif" descr="image25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19295" y="5547"/>
            <a:ext cx="6441155" cy="483086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62" name="#3…"/>
          <p:cNvSpPr/>
          <p:nvPr/>
        </p:nvSpPr>
        <p:spPr>
          <a:xfrm>
            <a:off x="2971040" y="7580534"/>
            <a:ext cx="3252615" cy="188232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i="1" sz="3600">
                <a:latin typeface="Arial"/>
                <a:ea typeface="Arial"/>
                <a:cs typeface="Arial"/>
                <a:sym typeface="Arial"/>
              </a:defRPr>
            </a:pPr>
            <a:r>
              <a:t>#3 </a:t>
            </a:r>
          </a:p>
          <a:p>
            <a:pPr algn="ctr">
              <a:defRPr i="1" sz="3600" u="sng">
                <a:latin typeface="Arial"/>
                <a:ea typeface="Arial"/>
                <a:cs typeface="Arial"/>
                <a:sym typeface="Arial"/>
              </a:defRPr>
            </a:pPr>
            <a:r>
              <a:t>Dendera Clinic</a:t>
            </a:r>
          </a:p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to be complete</a:t>
            </a:r>
          </a:p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July, 2017</a:t>
            </a:r>
          </a:p>
        </p:txBody>
      </p:sp>
      <p:pic>
        <p:nvPicPr>
          <p:cNvPr id="663" name="image23.tif" descr="image2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87585" y="562564"/>
            <a:ext cx="6753368" cy="505798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0" y="19050"/>
            <a:ext cx="12900684" cy="515668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666" name="IMG_1368.jpg" descr="IMG_136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350" y="5161398"/>
            <a:ext cx="5879907" cy="462211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667" name="IMG_1370.jpg" descr="IMG_137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44458" y="5186798"/>
            <a:ext cx="6502664" cy="457131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668" name="Vision"/>
          <p:cNvSpPr txBox="1"/>
          <p:nvPr/>
        </p:nvSpPr>
        <p:spPr>
          <a:xfrm>
            <a:off x="5464596" y="4870448"/>
            <a:ext cx="1656358" cy="6985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Vision  </a:t>
            </a:r>
          </a:p>
        </p:txBody>
      </p:sp>
      <p:sp>
        <p:nvSpPr>
          <p:cNvPr id="669" name="~ 800 people with eyeglasses…"/>
          <p:cNvSpPr txBox="1"/>
          <p:nvPr/>
        </p:nvSpPr>
        <p:spPr>
          <a:xfrm>
            <a:off x="4260050" y="8305800"/>
            <a:ext cx="3557600" cy="12700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As of 2016 ~ 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800 people with eyeglasses  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“Things suddenly look so Bright!”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“I can read my Bible now”</a:t>
            </a:r>
          </a:p>
        </p:txBody>
      </p:sp>
      <p:grpSp>
        <p:nvGrpSpPr>
          <p:cNvPr id="672" name="Group"/>
          <p:cNvGrpSpPr/>
          <p:nvPr/>
        </p:nvGrpSpPr>
        <p:grpSpPr>
          <a:xfrm>
            <a:off x="442907" y="3379781"/>
            <a:ext cx="4092942" cy="800115"/>
            <a:chOff x="-1" y="0"/>
            <a:chExt cx="4092941" cy="800114"/>
          </a:xfrm>
        </p:grpSpPr>
        <p:sp>
          <p:nvSpPr>
            <p:cNvPr id="670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671" name="image22.png" descr="image2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75" name="Group"/>
          <p:cNvGrpSpPr/>
          <p:nvPr/>
        </p:nvGrpSpPr>
        <p:grpSpPr>
          <a:xfrm>
            <a:off x="2287879" y="4076700"/>
            <a:ext cx="2001045" cy="1270000"/>
            <a:chOff x="0" y="0"/>
            <a:chExt cx="2001043" cy="1270000"/>
          </a:xfrm>
        </p:grpSpPr>
        <p:sp>
          <p:nvSpPr>
            <p:cNvPr id="673" name="Rectangle"/>
            <p:cNvSpPr/>
            <p:nvPr/>
          </p:nvSpPr>
          <p:spPr>
            <a:xfrm>
              <a:off x="0" y="0"/>
              <a:ext cx="2001044" cy="1270000"/>
            </a:xfrm>
            <a:prstGeom prst="rect">
              <a:avLst/>
            </a:prstGeom>
            <a:solidFill>
              <a:srgbClr val="86F8FF">
                <a:alpha val="87191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4" name="Health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Health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Team.jpg" descr="Tea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4145" y="4324834"/>
            <a:ext cx="9108497" cy="544875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78" name="zunzi.jpg" descr="zunz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32" y="5303151"/>
            <a:ext cx="3619503" cy="35041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79" name="child.jpg" descr="chil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751" y="566675"/>
            <a:ext cx="3709779" cy="418128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80" name="Lady.jpg" descr="Lady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53906" y="62949"/>
            <a:ext cx="4509789" cy="406795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81" name="Glasses.jpg" descr="Glasse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58073" y="732514"/>
            <a:ext cx="3838345" cy="272882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682" name="“Bandera” - Age 83…"/>
          <p:cNvSpPr txBox="1"/>
          <p:nvPr/>
        </p:nvSpPr>
        <p:spPr>
          <a:xfrm>
            <a:off x="9784580" y="3238499"/>
            <a:ext cx="2486423" cy="685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“Bandera” - Age 83 </a:t>
            </a:r>
          </a:p>
          <a:p>
            <a:pPr algn="ctr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380% Improved Vision </a:t>
            </a:r>
          </a:p>
        </p:txBody>
      </p:sp>
      <p:sp>
        <p:nvSpPr>
          <p:cNvPr id="683" name="“Grace” - Age 81…"/>
          <p:cNvSpPr txBox="1"/>
          <p:nvPr/>
        </p:nvSpPr>
        <p:spPr>
          <a:xfrm>
            <a:off x="5002021" y="3530598"/>
            <a:ext cx="2613560" cy="685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“Grace” - Age 81 </a:t>
            </a:r>
          </a:p>
          <a:p>
            <a:pPr algn="ctr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2000% Improved Vision </a:t>
            </a:r>
          </a:p>
        </p:txBody>
      </p:sp>
      <p:sp>
        <p:nvSpPr>
          <p:cNvPr id="684" name="“Makarutsa” - Age 8…"/>
          <p:cNvSpPr txBox="1"/>
          <p:nvPr/>
        </p:nvSpPr>
        <p:spPr>
          <a:xfrm>
            <a:off x="417390" y="4356098"/>
            <a:ext cx="2486422" cy="685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“Makarutsa” - Age 8 </a:t>
            </a:r>
          </a:p>
          <a:p>
            <a:pPr algn="ctr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367% Improved Vision </a:t>
            </a:r>
          </a:p>
        </p:txBody>
      </p:sp>
      <p:sp>
        <p:nvSpPr>
          <p:cNvPr id="685" name="“Zunze” - Age 97…"/>
          <p:cNvSpPr txBox="1"/>
          <p:nvPr/>
        </p:nvSpPr>
        <p:spPr>
          <a:xfrm>
            <a:off x="657572" y="8674099"/>
            <a:ext cx="2486422" cy="685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“Zunze” - Age 97 </a:t>
            </a:r>
          </a:p>
          <a:p>
            <a:pPr algn="ctr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217% Improved Vision </a:t>
            </a:r>
          </a:p>
        </p:txBody>
      </p:sp>
      <p:sp>
        <p:nvSpPr>
          <p:cNvPr id="686" name="Don Ziegler with the Vision Team"/>
          <p:cNvSpPr txBox="1"/>
          <p:nvPr/>
        </p:nvSpPr>
        <p:spPr>
          <a:xfrm>
            <a:off x="7607096" y="9055100"/>
            <a:ext cx="4540809" cy="406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Don Ziegler with the Vision Team in 2016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Home of Hope…"/>
          <p:cNvSpPr txBox="1"/>
          <p:nvPr/>
        </p:nvSpPr>
        <p:spPr>
          <a:xfrm>
            <a:off x="386118" y="1146073"/>
            <a:ext cx="4635507" cy="239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0639" algn="ctr" defTabSz="914400">
              <a:defRPr i="1" sz="3600" u="sng">
                <a:solidFill>
                  <a:srgbClr val="EB3B00"/>
                </a:solidFill>
                <a:uFill>
                  <a:solidFill>
                    <a:srgbClr val="EB3B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Home of Hope</a:t>
            </a:r>
            <a:endParaRPr sz="1800">
              <a:uFill>
                <a:solidFill>
                  <a:srgbClr val="000000"/>
                </a:solidFill>
              </a:uFill>
            </a:endParaRPr>
          </a:p>
          <a:p>
            <a:pPr indent="40639" defTabSz="914400">
              <a:defRPr sz="1800" u="sng">
                <a:solidFill>
                  <a:srgbClr val="EB3B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defTabSz="914400">
              <a:defRPr sz="1800"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17 children live together as a family (2016)</a:t>
            </a:r>
          </a:p>
          <a:p>
            <a:pPr lvl="1" defTabSz="914400">
              <a:defRPr sz="1800"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defTabSz="914400">
              <a:defRPr sz="1800"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Sponsorships make it possible!</a:t>
            </a:r>
          </a:p>
          <a:p>
            <a:pPr defTabSz="914400">
              <a:defRPr sz="1800"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defTabSz="914400">
              <a:defRPr sz="1800">
                <a:uFill>
                  <a:solidFill>
                    <a:srgbClr val="656565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Sponsors - a very personal, enabling, and important connection for each child</a:t>
            </a:r>
          </a:p>
        </p:txBody>
      </p:sp>
      <p:pic>
        <p:nvPicPr>
          <p:cNvPr id="689" name="image36.png" descr="image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9381" y="1102136"/>
            <a:ext cx="7112649" cy="8113402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690" name="“Tatenda”"/>
          <p:cNvSpPr/>
          <p:nvPr/>
        </p:nvSpPr>
        <p:spPr>
          <a:xfrm>
            <a:off x="5866605" y="8171287"/>
            <a:ext cx="1848351" cy="7107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77800" tIns="177800" rIns="177800" bIns="177800" anchor="ctr">
            <a:spAutoFit/>
          </a:bodyPr>
          <a:lstStyle>
            <a:lvl1pPr algn="ctr" defTabSz="927100">
              <a:defRPr sz="2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“Tatenda” </a:t>
            </a:r>
          </a:p>
        </p:txBody>
      </p:sp>
      <p:grpSp>
        <p:nvGrpSpPr>
          <p:cNvPr id="693" name="Group"/>
          <p:cNvGrpSpPr/>
          <p:nvPr/>
        </p:nvGrpSpPr>
        <p:grpSpPr>
          <a:xfrm>
            <a:off x="1179507" y="90482"/>
            <a:ext cx="4092942" cy="800111"/>
            <a:chOff x="-1" y="0"/>
            <a:chExt cx="4092941" cy="800110"/>
          </a:xfrm>
        </p:grpSpPr>
        <p:sp>
          <p:nvSpPr>
            <p:cNvPr id="691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692" name="image22.png" descr="image2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-1"/>
              <a:ext cx="1358908" cy="800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94" name="image37.png" descr="image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080" y="3890764"/>
            <a:ext cx="3987583" cy="5339025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695" name="HOH Administrator…"/>
          <p:cNvSpPr/>
          <p:nvPr/>
        </p:nvSpPr>
        <p:spPr>
          <a:xfrm>
            <a:off x="289183" y="8066853"/>
            <a:ext cx="2876389" cy="127522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i="1" sz="2400" u="sng">
                <a:latin typeface="Arial"/>
                <a:ea typeface="Arial"/>
                <a:cs typeface="Arial"/>
                <a:sym typeface="Arial"/>
              </a:defRPr>
            </a:pPr>
            <a:r>
              <a:t>HOH Administrato</a:t>
            </a:r>
            <a:r>
              <a:rPr u="none"/>
              <a:t>r</a:t>
            </a:r>
            <a:r>
              <a:rPr i="0" sz="1800" u="none"/>
              <a:t>  </a:t>
            </a:r>
            <a:endParaRPr sz="1800"/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Emmanuel Chiimba  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 &amp; 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wife Catherine</a:t>
            </a:r>
          </a:p>
        </p:txBody>
      </p:sp>
      <p:grpSp>
        <p:nvGrpSpPr>
          <p:cNvPr id="698" name="Group"/>
          <p:cNvGrpSpPr/>
          <p:nvPr/>
        </p:nvGrpSpPr>
        <p:grpSpPr>
          <a:xfrm>
            <a:off x="5357217" y="63500"/>
            <a:ext cx="2102645" cy="1270000"/>
            <a:chOff x="0" y="0"/>
            <a:chExt cx="2102643" cy="1270000"/>
          </a:xfrm>
        </p:grpSpPr>
        <p:sp>
          <p:nvSpPr>
            <p:cNvPr id="696" name="Rectangle"/>
            <p:cNvSpPr/>
            <p:nvPr/>
          </p:nvSpPr>
          <p:spPr>
            <a:xfrm>
              <a:off x="101600" y="0"/>
              <a:ext cx="2001045" cy="1270000"/>
            </a:xfrm>
            <a:prstGeom prst="rect">
              <a:avLst/>
            </a:prstGeom>
            <a:solidFill>
              <a:srgbClr val="F4DA64">
                <a:alpha val="88182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7" name="Orphans"/>
            <p:cNvSpPr txBox="1"/>
            <p:nvPr/>
          </p:nvSpPr>
          <p:spPr>
            <a:xfrm>
              <a:off x="0" y="411383"/>
              <a:ext cx="2001044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Orphans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image26.tif" descr="image26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658" y="119607"/>
            <a:ext cx="6629476" cy="6629477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701" name="image38.png" descr="image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0050" y="406300"/>
            <a:ext cx="4891541" cy="4891541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702" name="image39.png" descr="image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86890" y="5441539"/>
            <a:ext cx="5395662" cy="4029887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703" name="image40.png" descr="image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2119" y="5303780"/>
            <a:ext cx="5764554" cy="4305403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704" name="The Kids"/>
          <p:cNvSpPr/>
          <p:nvPr/>
        </p:nvSpPr>
        <p:spPr>
          <a:xfrm>
            <a:off x="6222950" y="4935076"/>
            <a:ext cx="2452043" cy="64544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 The Kids  </a:t>
            </a:r>
          </a:p>
        </p:txBody>
      </p:sp>
      <p:sp>
        <p:nvSpPr>
          <p:cNvPr id="705" name="Dorcus &amp; Dorothy"/>
          <p:cNvSpPr/>
          <p:nvPr/>
        </p:nvSpPr>
        <p:spPr>
          <a:xfrm>
            <a:off x="8705477" y="4289988"/>
            <a:ext cx="2070746" cy="38622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Dorcus &amp; Dorothy  </a:t>
            </a:r>
          </a:p>
        </p:txBody>
      </p:sp>
      <p:sp>
        <p:nvSpPr>
          <p:cNvPr id="706" name="Nyasha"/>
          <p:cNvSpPr/>
          <p:nvPr/>
        </p:nvSpPr>
        <p:spPr>
          <a:xfrm>
            <a:off x="10928070" y="8849286"/>
            <a:ext cx="1232360" cy="38622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 Nyasha   </a:t>
            </a:r>
          </a:p>
        </p:txBody>
      </p:sp>
      <p:sp>
        <p:nvSpPr>
          <p:cNvPr id="707" name="Tanatswa"/>
          <p:cNvSpPr/>
          <p:nvPr/>
        </p:nvSpPr>
        <p:spPr>
          <a:xfrm>
            <a:off x="1625271" y="8468286"/>
            <a:ext cx="1168959" cy="38622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Tanatswa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image54.jpeg" descr="image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380" y="5480479"/>
            <a:ext cx="6125777" cy="4214384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710" name="image27.tif" descr="image27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1244" y="71003"/>
            <a:ext cx="8347506" cy="6234548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711" name="Line"/>
          <p:cNvSpPr/>
          <p:nvPr/>
        </p:nvSpPr>
        <p:spPr>
          <a:xfrm flipV="1">
            <a:off x="3424684" y="3766491"/>
            <a:ext cx="1998762" cy="2985745"/>
          </a:xfrm>
          <a:prstGeom prst="line">
            <a:avLst/>
          </a:prstGeom>
          <a:ln w="152400">
            <a:solidFill>
              <a:srgbClr val="0433FF"/>
            </a:solidFill>
            <a:tailEnd type="triangle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12" name="The New Home of Hope…"/>
          <p:cNvSpPr/>
          <p:nvPr/>
        </p:nvSpPr>
        <p:spPr>
          <a:xfrm>
            <a:off x="1459239" y="356696"/>
            <a:ext cx="3676055" cy="2176922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i="1" sz="2400" u="sng">
                <a:latin typeface="Arial"/>
                <a:ea typeface="Arial"/>
                <a:cs typeface="Arial"/>
                <a:sym typeface="Arial"/>
              </a:defRPr>
            </a:pPr>
            <a:r>
              <a:t>The New Home of Hope  </a:t>
            </a:r>
          </a:p>
          <a:p>
            <a:pPr algn="ctr">
              <a:defRPr i="1" sz="2400" u="sng"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2 wings each with 5 BR’s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2 mothers &amp; 8-12 children/wing  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MUCH PROPERTY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for Farming!</a:t>
            </a:r>
          </a:p>
        </p:txBody>
      </p:sp>
      <p:sp>
        <p:nvSpPr>
          <p:cNvPr id="713" name="Current Home of Hope…"/>
          <p:cNvSpPr/>
          <p:nvPr/>
        </p:nvSpPr>
        <p:spPr>
          <a:xfrm>
            <a:off x="3930580" y="8493689"/>
            <a:ext cx="4294994" cy="1021222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 u="sng">
                <a:latin typeface="Arial"/>
                <a:ea typeface="Arial"/>
                <a:cs typeface="Arial"/>
                <a:sym typeface="Arial"/>
              </a:defRPr>
            </a:pPr>
            <a:r>
              <a:t>Current Home of Hope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17 Children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Move should happen by summer 2017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image105.png" descr="image10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1684"/>
          <a:stretch>
            <a:fillRect/>
          </a:stretch>
        </p:blipFill>
        <p:spPr>
          <a:xfrm>
            <a:off x="65731" y="3613001"/>
            <a:ext cx="12732000" cy="523324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16" name="Agricultural Development -…"/>
          <p:cNvSpPr txBox="1"/>
          <p:nvPr/>
        </p:nvSpPr>
        <p:spPr>
          <a:xfrm>
            <a:off x="2118766" y="822696"/>
            <a:ext cx="8297367" cy="17907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Agricultural Development - </a:t>
            </a:r>
          </a:p>
          <a:p>
            <a:pPr algn="ctr" defTabSz="584200">
              <a:defRPr sz="3600"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ctr" defTabSz="584200"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Could  the HOH be self-supporting??     </a:t>
            </a:r>
          </a:p>
        </p:txBody>
      </p:sp>
      <p:sp>
        <p:nvSpPr>
          <p:cNvPr id="717" name="The Future ???"/>
          <p:cNvSpPr txBox="1"/>
          <p:nvPr/>
        </p:nvSpPr>
        <p:spPr>
          <a:xfrm>
            <a:off x="1663191" y="8026399"/>
            <a:ext cx="2172718" cy="4318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The Future ???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450 kids kept in School…"/>
          <p:cNvSpPr/>
          <p:nvPr/>
        </p:nvSpPr>
        <p:spPr>
          <a:xfrm>
            <a:off x="665855" y="3592503"/>
            <a:ext cx="4802390" cy="13260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0639" defTabSz="914400">
              <a:defRPr i="1" sz="1800" u="sng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defRPr i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400 - 450 kids kept in School</a:t>
            </a:r>
          </a:p>
          <a:p>
            <a:pPr defTabSz="914400">
              <a:defRPr i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defRPr i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Sponsors provide annual school fees</a:t>
            </a:r>
          </a:p>
          <a:p>
            <a:pPr defTabSz="914400">
              <a:defRPr i="1"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 &amp; a Backpack</a:t>
            </a:r>
          </a:p>
        </p:txBody>
      </p:sp>
      <p:pic>
        <p:nvPicPr>
          <p:cNvPr id="720" name="image28.tif" descr="image28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4402" y="318008"/>
            <a:ext cx="3046423" cy="4681583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721" name="image29.tif" descr="image29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8644" y="834101"/>
            <a:ext cx="4559306" cy="4681586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722" name="image41.png" descr="image4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8674" y="5765200"/>
            <a:ext cx="5366890" cy="3544302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723" name="image42.png" descr="image4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9237" y="5765200"/>
            <a:ext cx="5041426" cy="3544302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grpSp>
        <p:nvGrpSpPr>
          <p:cNvPr id="726" name="Group"/>
          <p:cNvGrpSpPr/>
          <p:nvPr/>
        </p:nvGrpSpPr>
        <p:grpSpPr>
          <a:xfrm>
            <a:off x="798507" y="217482"/>
            <a:ext cx="4092942" cy="800115"/>
            <a:chOff x="-1" y="0"/>
            <a:chExt cx="4092941" cy="800114"/>
          </a:xfrm>
        </p:grpSpPr>
        <p:sp>
          <p:nvSpPr>
            <p:cNvPr id="724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             Programs</a:t>
              </a:r>
            </a:p>
          </p:txBody>
        </p:sp>
        <p:pic>
          <p:nvPicPr>
            <p:cNvPr id="725" name="image22.png" descr="image2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7" name="Nyamhara Secondary School"/>
          <p:cNvSpPr/>
          <p:nvPr/>
        </p:nvSpPr>
        <p:spPr>
          <a:xfrm>
            <a:off x="6263554" y="5928288"/>
            <a:ext cx="3163876" cy="37352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Nyamhara Secondary School </a:t>
            </a:r>
          </a:p>
        </p:txBody>
      </p:sp>
      <p:sp>
        <p:nvSpPr>
          <p:cNvPr id="728" name="Home of Hope Outreach"/>
          <p:cNvSpPr/>
          <p:nvPr/>
        </p:nvSpPr>
        <p:spPr>
          <a:xfrm>
            <a:off x="150017" y="2852171"/>
            <a:ext cx="5389920" cy="64544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40639" defTabSz="914400">
              <a:defRPr i="1" sz="3600">
                <a:solidFill>
                  <a:srgbClr val="EB3B00"/>
                </a:solidFill>
                <a:uFill>
                  <a:solidFill>
                    <a:srgbClr val="EB3B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u="sng"/>
              <a:t>Home of Hope Outreach</a:t>
            </a:r>
            <a:r>
              <a:t> </a:t>
            </a:r>
          </a:p>
        </p:txBody>
      </p:sp>
      <p:grpSp>
        <p:nvGrpSpPr>
          <p:cNvPr id="731" name="Group"/>
          <p:cNvGrpSpPr/>
          <p:nvPr/>
        </p:nvGrpSpPr>
        <p:grpSpPr>
          <a:xfrm>
            <a:off x="1844455" y="1157308"/>
            <a:ext cx="2001047" cy="1270003"/>
            <a:chOff x="0" y="0"/>
            <a:chExt cx="2001045" cy="1270001"/>
          </a:xfrm>
        </p:grpSpPr>
        <p:sp>
          <p:nvSpPr>
            <p:cNvPr id="729" name="Rectangle"/>
            <p:cNvSpPr/>
            <p:nvPr/>
          </p:nvSpPr>
          <p:spPr>
            <a:xfrm>
              <a:off x="-1" y="-1"/>
              <a:ext cx="2001047" cy="1270003"/>
            </a:xfrm>
            <a:prstGeom prst="rect">
              <a:avLst/>
            </a:prstGeom>
            <a:solidFill>
              <a:srgbClr val="FFF24F">
                <a:alpha val="27036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0" name="Orphans"/>
            <p:cNvSpPr txBox="1"/>
            <p:nvPr/>
          </p:nvSpPr>
          <p:spPr>
            <a:xfrm>
              <a:off x="-1" y="411384"/>
              <a:ext cx="2001047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Orphans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image55.jpeg" descr="image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729"/>
            <a:ext cx="13004800" cy="907029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734" name="image56.jpeg" descr="image5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5419" y="6244652"/>
            <a:ext cx="4865544" cy="352148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735" name="image57.jpeg" descr="image5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1377" y="247034"/>
            <a:ext cx="3308497" cy="185919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736" name="Bicycles to Nyamhara School from…"/>
          <p:cNvSpPr/>
          <p:nvPr/>
        </p:nvSpPr>
        <p:spPr>
          <a:xfrm>
            <a:off x="5581" y="8712200"/>
            <a:ext cx="8150770" cy="1041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  Bicycles to Nyamhara School from</a:t>
            </a:r>
          </a:p>
          <a:p>
            <a:pPr algn="ctr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  Mt. Leb UMC Network Class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3.jpeg" descr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4209" y="6867525"/>
            <a:ext cx="2768605" cy="287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Rectangle"/>
          <p:cNvSpPr/>
          <p:nvPr/>
        </p:nvSpPr>
        <p:spPr>
          <a:xfrm>
            <a:off x="-128588" y="-577850"/>
            <a:ext cx="7439026" cy="7378700"/>
          </a:xfrm>
          <a:prstGeom prst="rect">
            <a:avLst/>
          </a:prstGeom>
          <a:solidFill>
            <a:srgbClr val="D6D6D6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R="40639" defTabSz="914400">
              <a:defRPr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1" name="Nyadire United Methodist Mission…"/>
          <p:cNvSpPr txBox="1"/>
          <p:nvPr/>
        </p:nvSpPr>
        <p:spPr>
          <a:xfrm>
            <a:off x="155575" y="361226"/>
            <a:ext cx="6870700" cy="572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14400">
              <a:defRPr sz="2400" u="sng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914400">
              <a:defRPr sz="3600" u="sng"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Nyadire United Methodist Mission</a:t>
            </a:r>
          </a:p>
          <a:p>
            <a:pPr algn="ctr" defTabSz="914400">
              <a:defRPr sz="2400" u="sng"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914400"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College Campus Like ~ Resident Houses ~ 4500 acres ~ Remote Rural Area ~ Frequently no running water or electricity ~ Depended upon by thousands ~ Owned &amp; Operated by the United Methodist Church</a:t>
            </a:r>
          </a:p>
          <a:p>
            <a:pPr algn="ctr" defTabSz="914400"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lnSpc>
                <a:spcPct val="80000"/>
              </a:lnSpc>
              <a:buClr>
                <a:srgbClr val="525252"/>
              </a:buClr>
              <a:buSzPct val="125000"/>
              <a:buFont typeface="Comic Sans MS"/>
              <a:buChar char="•"/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150 Bed Hospital</a:t>
            </a:r>
          </a:p>
          <a:p>
            <a:pPr defTabSz="914400">
              <a:lnSpc>
                <a:spcPct val="80000"/>
              </a:lnSpc>
              <a:buClr>
                <a:srgbClr val="525252"/>
              </a:buClr>
              <a:buSzPct val="125000"/>
              <a:buFont typeface="Comic Sans MS"/>
              <a:buChar char="•"/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6 Remote Clinics</a:t>
            </a:r>
          </a:p>
          <a:p>
            <a:pPr defTabSz="914400">
              <a:lnSpc>
                <a:spcPct val="80000"/>
              </a:lnSpc>
              <a:buClr>
                <a:srgbClr val="525252"/>
              </a:buClr>
              <a:buSzPct val="125000"/>
              <a:buFont typeface="Comic Sans MS"/>
              <a:buChar char="•"/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1200 Student School with boarders</a:t>
            </a:r>
          </a:p>
          <a:p>
            <a:pPr defTabSz="914400">
              <a:lnSpc>
                <a:spcPct val="80000"/>
              </a:lnSpc>
              <a:buClr>
                <a:srgbClr val="525252"/>
              </a:buClr>
              <a:buSzPct val="125000"/>
              <a:buFont typeface="Comic Sans MS"/>
              <a:buChar char="•"/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School of Nursing</a:t>
            </a:r>
          </a:p>
          <a:p>
            <a:pPr defTabSz="914400">
              <a:lnSpc>
                <a:spcPct val="80000"/>
              </a:lnSpc>
              <a:buClr>
                <a:srgbClr val="525252"/>
              </a:buClr>
              <a:buSzPct val="125000"/>
              <a:buFont typeface="Comic Sans MS"/>
              <a:buChar char="•"/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Teachers College</a:t>
            </a:r>
          </a:p>
          <a:p>
            <a:pPr defTabSz="914400">
              <a:lnSpc>
                <a:spcPct val="80000"/>
              </a:lnSpc>
              <a:buClr>
                <a:srgbClr val="525252"/>
              </a:buClr>
              <a:buSzPct val="125000"/>
              <a:buFont typeface="Comic Sans MS"/>
              <a:buChar char="•"/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Home of Hope Orphanage</a:t>
            </a:r>
          </a:p>
          <a:p>
            <a:pPr defTabSz="914400">
              <a:lnSpc>
                <a:spcPct val="80000"/>
              </a:lnSpc>
              <a:buClr>
                <a:srgbClr val="525252"/>
              </a:buClr>
              <a:buSzPct val="125000"/>
              <a:buFont typeface="Comic Sans MS"/>
              <a:buChar char="•"/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Farm</a:t>
            </a:r>
          </a:p>
          <a:p>
            <a:pPr defTabSz="914400">
              <a:lnSpc>
                <a:spcPct val="80000"/>
              </a:lnSpc>
              <a:buClr>
                <a:srgbClr val="525252"/>
              </a:buClr>
              <a:buSzPct val="125000"/>
              <a:buFont typeface="Comic Sans MS"/>
              <a:buChar char="•"/>
              <a:defRPr sz="2400"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Church</a:t>
            </a:r>
          </a:p>
        </p:txBody>
      </p:sp>
      <p:pic>
        <p:nvPicPr>
          <p:cNvPr id="232" name="image4.jpeg" descr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0600" y="19050"/>
            <a:ext cx="5689600" cy="4267200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</p:pic>
      <p:pic>
        <p:nvPicPr>
          <p:cNvPr id="233" name="image5.jpeg" descr="image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" y="6823075"/>
            <a:ext cx="2259016" cy="29591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34" name="image6.jpeg" descr="image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55250" y="6883400"/>
            <a:ext cx="2806700" cy="2921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237" name="Group"/>
          <p:cNvGrpSpPr/>
          <p:nvPr/>
        </p:nvGrpSpPr>
        <p:grpSpPr>
          <a:xfrm>
            <a:off x="107151" y="9398000"/>
            <a:ext cx="2070107" cy="355600"/>
            <a:chOff x="0" y="0"/>
            <a:chExt cx="2070105" cy="355600"/>
          </a:xfrm>
        </p:grpSpPr>
        <p:sp>
          <p:nvSpPr>
            <p:cNvPr id="235" name="Rectangle"/>
            <p:cNvSpPr/>
            <p:nvPr/>
          </p:nvSpPr>
          <p:spPr>
            <a:xfrm>
              <a:off x="-1" y="0"/>
              <a:ext cx="1968508" cy="355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40639" defTabSz="914400">
                <a:defRPr>
                  <a:solidFill>
                    <a:srgbClr val="525252"/>
                  </a:solidFill>
                  <a:uFill>
                    <a:solidFill>
                      <a:srgbClr val="525252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236" name="Bishop E. Nhiwatiwa"/>
            <p:cNvSpPr txBox="1"/>
            <p:nvPr/>
          </p:nvSpPr>
          <p:spPr>
            <a:xfrm>
              <a:off x="0" y="50800"/>
              <a:ext cx="2070106" cy="25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1800"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/>
              <a:r>
                <a:t>Bishop E. Nhiwatiwa</a:t>
              </a:r>
            </a:p>
          </p:txBody>
        </p:sp>
      </p:grpSp>
      <p:grpSp>
        <p:nvGrpSpPr>
          <p:cNvPr id="240" name="Group"/>
          <p:cNvGrpSpPr/>
          <p:nvPr/>
        </p:nvGrpSpPr>
        <p:grpSpPr>
          <a:xfrm>
            <a:off x="10966450" y="9397995"/>
            <a:ext cx="2070100" cy="288384"/>
            <a:chOff x="0" y="0"/>
            <a:chExt cx="2070100" cy="288383"/>
          </a:xfrm>
        </p:grpSpPr>
        <p:sp>
          <p:nvSpPr>
            <p:cNvPr id="238" name="Rectangle"/>
            <p:cNvSpPr/>
            <p:nvPr/>
          </p:nvSpPr>
          <p:spPr>
            <a:xfrm>
              <a:off x="0" y="-1"/>
              <a:ext cx="1987708" cy="28838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40639" defTabSz="914400">
                <a:defRPr>
                  <a:solidFill>
                    <a:srgbClr val="525252"/>
                  </a:solidFill>
                  <a:uFill>
                    <a:solidFill>
                      <a:srgbClr val="525252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239" name="Emmanual Chimba"/>
            <p:cNvSpPr txBox="1"/>
            <p:nvPr/>
          </p:nvSpPr>
          <p:spPr>
            <a:xfrm>
              <a:off x="0" y="17187"/>
              <a:ext cx="2070100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1800"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/>
              <a:r>
                <a:t>Emmanual Chimba</a:t>
              </a:r>
            </a:p>
          </p:txBody>
        </p:sp>
      </p:grpSp>
      <p:grpSp>
        <p:nvGrpSpPr>
          <p:cNvPr id="243" name="Group"/>
          <p:cNvGrpSpPr/>
          <p:nvPr/>
        </p:nvGrpSpPr>
        <p:grpSpPr>
          <a:xfrm>
            <a:off x="2393151" y="9364383"/>
            <a:ext cx="2070108" cy="355606"/>
            <a:chOff x="0" y="-1"/>
            <a:chExt cx="2070106" cy="355605"/>
          </a:xfrm>
        </p:grpSpPr>
        <p:sp>
          <p:nvSpPr>
            <p:cNvPr id="241" name="Rectangle"/>
            <p:cNvSpPr/>
            <p:nvPr/>
          </p:nvSpPr>
          <p:spPr>
            <a:xfrm>
              <a:off x="-1" y="-2"/>
              <a:ext cx="1968508" cy="3556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40639" defTabSz="914400">
                <a:defRPr>
                  <a:solidFill>
                    <a:srgbClr val="525252"/>
                  </a:solidFill>
                  <a:uFill>
                    <a:solidFill>
                      <a:srgbClr val="525252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242" name="DS Rev E. Mutasa"/>
            <p:cNvSpPr txBox="1"/>
            <p:nvPr/>
          </p:nvSpPr>
          <p:spPr>
            <a:xfrm>
              <a:off x="0" y="50800"/>
              <a:ext cx="2070107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1800"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/>
              <a:r>
                <a:t>DS Rev E. Mutasa</a:t>
              </a:r>
            </a:p>
          </p:txBody>
        </p:sp>
      </p:grpSp>
      <p:sp>
        <p:nvSpPr>
          <p:cNvPr id="244" name="Rectangle"/>
          <p:cNvSpPr/>
          <p:nvPr/>
        </p:nvSpPr>
        <p:spPr>
          <a:xfrm>
            <a:off x="8458200" y="4533900"/>
            <a:ext cx="2514600" cy="1981200"/>
          </a:xfrm>
          <a:prstGeom prst="rect">
            <a:avLst/>
          </a:prstGeom>
          <a:solidFill>
            <a:srgbClr val="C6E6E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40639" defTabSz="914400">
              <a:defRPr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245" name="image7.jpeg" descr="image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58200" y="4533900"/>
            <a:ext cx="2514600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Line"/>
          <p:cNvSpPr/>
          <p:nvPr/>
        </p:nvSpPr>
        <p:spPr>
          <a:xfrm flipH="1">
            <a:off x="10172699" y="4648197"/>
            <a:ext cx="1079503" cy="368306"/>
          </a:xfrm>
          <a:prstGeom prst="line">
            <a:avLst/>
          </a:prstGeom>
          <a:ln w="53975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7" name="Nyadire"/>
          <p:cNvSpPr/>
          <p:nvPr/>
        </p:nvSpPr>
        <p:spPr>
          <a:xfrm>
            <a:off x="11456951" y="4483096"/>
            <a:ext cx="763662" cy="2794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Nyadire</a:t>
            </a:r>
          </a:p>
        </p:txBody>
      </p:sp>
      <p:sp>
        <p:nvSpPr>
          <p:cNvPr id="248" name="Zimbabwe"/>
          <p:cNvSpPr/>
          <p:nvPr/>
        </p:nvSpPr>
        <p:spPr>
          <a:xfrm>
            <a:off x="9452978" y="6394447"/>
            <a:ext cx="994942" cy="2794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914400"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Zimbabwe</a:t>
            </a:r>
          </a:p>
        </p:txBody>
      </p:sp>
      <p:sp>
        <p:nvSpPr>
          <p:cNvPr id="249" name="Line"/>
          <p:cNvSpPr/>
          <p:nvPr/>
        </p:nvSpPr>
        <p:spPr>
          <a:xfrm>
            <a:off x="-12701" y="6845299"/>
            <a:ext cx="13017502" cy="1589"/>
          </a:xfrm>
          <a:prstGeom prst="line">
            <a:avLst/>
          </a:prstGeom>
          <a:ln w="63500">
            <a:solidFill>
              <a:srgbClr val="525252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50" name="image10.png" descr="image10.png"/>
          <p:cNvPicPr>
            <a:picLocks noChangeAspect="1"/>
          </p:cNvPicPr>
          <p:nvPr/>
        </p:nvPicPr>
        <p:blipFill>
          <a:blip r:embed="rId7">
            <a:extLst/>
          </a:blip>
          <a:srcRect l="0" t="10954" r="0" b="9185"/>
          <a:stretch>
            <a:fillRect/>
          </a:stretch>
        </p:blipFill>
        <p:spPr>
          <a:xfrm>
            <a:off x="8573426" y="6850058"/>
            <a:ext cx="2396072" cy="2870206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grpSp>
        <p:nvGrpSpPr>
          <p:cNvPr id="253" name="Group"/>
          <p:cNvGrpSpPr/>
          <p:nvPr/>
        </p:nvGrpSpPr>
        <p:grpSpPr>
          <a:xfrm>
            <a:off x="8863398" y="9364383"/>
            <a:ext cx="1879608" cy="355606"/>
            <a:chOff x="0" y="-1"/>
            <a:chExt cx="1879607" cy="355605"/>
          </a:xfrm>
        </p:grpSpPr>
        <p:sp>
          <p:nvSpPr>
            <p:cNvPr id="251" name="Rectangle"/>
            <p:cNvSpPr/>
            <p:nvPr/>
          </p:nvSpPr>
          <p:spPr>
            <a:xfrm>
              <a:off x="-1" y="-2"/>
              <a:ext cx="1778007" cy="3556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40639" defTabSz="914400">
                <a:defRPr>
                  <a:solidFill>
                    <a:srgbClr val="525252"/>
                  </a:solidFill>
                  <a:uFill>
                    <a:solidFill>
                      <a:srgbClr val="525252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252" name="Dr. L. Tanyanyiwa"/>
            <p:cNvSpPr txBox="1"/>
            <p:nvPr/>
          </p:nvSpPr>
          <p:spPr>
            <a:xfrm>
              <a:off x="0" y="50800"/>
              <a:ext cx="1879607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1800">
                  <a:uFill>
                    <a:solidFill>
                      <a:srgbClr val="000000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lvl1pPr>
            </a:lstStyle>
            <a:p>
              <a:pPr/>
              <a:r>
                <a:t>Dr. L. Tanyanyiwa</a:t>
              </a:r>
            </a:p>
          </p:txBody>
        </p:sp>
      </p:grpSp>
      <p:pic>
        <p:nvPicPr>
          <p:cNvPr id="254" name="image8.jpeg" descr="image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51350" y="6831358"/>
            <a:ext cx="2036766" cy="30418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7" name="Group"/>
          <p:cNvGrpSpPr/>
          <p:nvPr/>
        </p:nvGrpSpPr>
        <p:grpSpPr>
          <a:xfrm>
            <a:off x="4484958" y="9351685"/>
            <a:ext cx="1868741" cy="381001"/>
            <a:chOff x="0" y="0"/>
            <a:chExt cx="1868740" cy="381000"/>
          </a:xfrm>
        </p:grpSpPr>
        <p:sp>
          <p:nvSpPr>
            <p:cNvPr id="255" name="Rectangle"/>
            <p:cNvSpPr/>
            <p:nvPr/>
          </p:nvSpPr>
          <p:spPr>
            <a:xfrm>
              <a:off x="-1" y="12699"/>
              <a:ext cx="1868741" cy="3556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40639" defTabSz="914400">
                <a:defRPr sz="1800">
                  <a:uFill>
                    <a:solidFill>
                      <a:srgbClr val="525252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56" name="Rev L. Mukundu"/>
            <p:cNvSpPr txBox="1"/>
            <p:nvPr/>
          </p:nvSpPr>
          <p:spPr>
            <a:xfrm>
              <a:off x="-1" y="0"/>
              <a:ext cx="186874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R="40639" indent="40639" defTabSz="914400">
                <a:defRPr sz="1800">
                  <a:uFill>
                    <a:solidFill>
                      <a:srgbClr val="525252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Rev L. Mukundu</a:t>
              </a:r>
            </a:p>
          </p:txBody>
        </p:sp>
      </p:grpSp>
      <p:pic>
        <p:nvPicPr>
          <p:cNvPr id="258" name="image9.jpeg" descr="image9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80433" y="6837360"/>
            <a:ext cx="2070105" cy="2480026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Rev F. Matonga"/>
          <p:cNvSpPr/>
          <p:nvPr/>
        </p:nvSpPr>
        <p:spPr>
          <a:xfrm>
            <a:off x="6467306" y="9347545"/>
            <a:ext cx="2096356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  Rev F. Matonga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350" y="-38100"/>
            <a:ext cx="12192000" cy="91440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739" name="SeedsOfHope-13.jpg" descr="SeedsOfHope-1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185" y="4823116"/>
            <a:ext cx="4270742" cy="464860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740" name="Rolliers Seed Donation.jpg" descr="Rolliers Seed Donati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0277" y="6582350"/>
            <a:ext cx="3953420" cy="299652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741" name="Seeds = Food"/>
          <p:cNvSpPr txBox="1"/>
          <p:nvPr/>
        </p:nvSpPr>
        <p:spPr>
          <a:xfrm>
            <a:off x="4716969" y="8667749"/>
            <a:ext cx="3786759" cy="6985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 Seeds = Food    </a:t>
            </a:r>
          </a:p>
        </p:txBody>
      </p:sp>
      <p:sp>
        <p:nvSpPr>
          <p:cNvPr id="742" name="25,000 packets of seeds provided"/>
          <p:cNvSpPr txBox="1"/>
          <p:nvPr/>
        </p:nvSpPr>
        <p:spPr>
          <a:xfrm>
            <a:off x="8689084" y="4622799"/>
            <a:ext cx="3710745" cy="7112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as of 2016 ~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25,000 packets of seeds provided  </a:t>
            </a:r>
          </a:p>
        </p:txBody>
      </p:sp>
      <p:grpSp>
        <p:nvGrpSpPr>
          <p:cNvPr id="745" name="Group"/>
          <p:cNvGrpSpPr/>
          <p:nvPr/>
        </p:nvGrpSpPr>
        <p:grpSpPr>
          <a:xfrm>
            <a:off x="789085" y="217482"/>
            <a:ext cx="4092942" cy="800115"/>
            <a:chOff x="-1" y="0"/>
            <a:chExt cx="4092941" cy="800114"/>
          </a:xfrm>
        </p:grpSpPr>
        <p:sp>
          <p:nvSpPr>
            <p:cNvPr id="743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744" name="image22.png" descr="image2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48" name="Group"/>
          <p:cNvGrpSpPr/>
          <p:nvPr/>
        </p:nvGrpSpPr>
        <p:grpSpPr>
          <a:xfrm>
            <a:off x="790176" y="1308100"/>
            <a:ext cx="2001049" cy="1270000"/>
            <a:chOff x="-1" y="0"/>
            <a:chExt cx="2001048" cy="1270000"/>
          </a:xfrm>
        </p:grpSpPr>
        <p:sp>
          <p:nvSpPr>
            <p:cNvPr id="746" name="Rectangle"/>
            <p:cNvSpPr/>
            <p:nvPr/>
          </p:nvSpPr>
          <p:spPr>
            <a:xfrm>
              <a:off x="-2" y="0"/>
              <a:ext cx="2001049" cy="1270000"/>
            </a:xfrm>
            <a:prstGeom prst="rect">
              <a:avLst/>
            </a:prstGeom>
            <a:solidFill>
              <a:srgbClr val="FFB255">
                <a:alpha val="91727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7" name="Sustainability"/>
            <p:cNvSpPr txBox="1"/>
            <p:nvPr/>
          </p:nvSpPr>
          <p:spPr>
            <a:xfrm>
              <a:off x="-2" y="411383"/>
              <a:ext cx="2001049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Sustainability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IMG_1492.jpg" descr="IMG_14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612" y="329874"/>
            <a:ext cx="5065754" cy="317624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graphicFrame>
        <p:nvGraphicFramePr>
          <p:cNvPr id="751" name="Table"/>
          <p:cNvGraphicFramePr/>
          <p:nvPr/>
        </p:nvGraphicFramePr>
        <p:xfrm>
          <a:off x="723900" y="3575050"/>
          <a:ext cx="9063681" cy="609277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81966"/>
                <a:gridCol w="1968823"/>
                <a:gridCol w="1135177"/>
                <a:gridCol w="1223863"/>
                <a:gridCol w="1223863"/>
                <a:gridCol w="1223863"/>
                <a:gridCol w="1206126"/>
              </a:tblGrid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Date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1/7/17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defTabSz="457200">
                        <a:defRPr b="1"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Total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Date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Name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Maturity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Project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Principal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Fee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Loan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12/10/10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Bandira Letitsia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Poultry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350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-  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350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1/10/10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Mukudoka Simon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Beef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300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-  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300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26/1/11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Mukoyi Canaan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1/2/12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Fish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400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40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440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26/6/11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Mutasa Violet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1/2/12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Poultry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250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25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275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31/12/11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Arichara Esinath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1/7/12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Clothing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400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40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440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31/12/11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Muskwe Loveness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1/7/12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Clothing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300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30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330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31/12/11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Marovatsanga Memo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1/7/12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Poultry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400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40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440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14/6/12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Mudiwa Abigail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1/3/13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Clothing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14/6/12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Nyabote Elina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1/3/13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Clothing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14/6/12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Musaririr James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1/3/13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Poultry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14/6/12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Mashoko Charles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1/4/13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Poultry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14/6/12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Chidhakwa Artwell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1/3/13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Beef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28/4/13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Kapfunde Abigail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1/10/13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Poultry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28/4/13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Bandira Letitsia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1/10/13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Layers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28/4/13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Chipuriro Irene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1/10/13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Beef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28/4/13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Chikowo Fidelis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1/10/13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Beef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28/4/13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Murimba Tendai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1/10/13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Beans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28/4/13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Mutasa Violet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1/10/13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Catering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1/8/13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Dhliwayo Jonathan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1/3/14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Beef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1/8/13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Mutasa Violet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1/3/14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Catering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1,000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100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1,100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1/12/13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Mthandwa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1/7/14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Hatchery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1/12/13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Kapasura Thomas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1/7/14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Transport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550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1/12/13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Kanyere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1/7/14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Irrigation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600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solidFill>
                            <a:srgbClr val="0000D4"/>
                          </a:solidFill>
                          <a:latin typeface="Arial"/>
                          <a:ea typeface="Arial"/>
                          <a:cs typeface="Arial"/>
                        </a:rPr>
                        <a:t> $	60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</a:rPr>
                        <a:t> $	660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17599"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uFillTx/>
                          <a:latin typeface="Arial"/>
                          <a:ea typeface="Arial"/>
                          <a:cs typeface="Arial"/>
                        </a:defRPr>
                      </a:pP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 $	11,000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 $	1,035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uFillTx/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</a:rPr>
                        <a:t> $	12,035 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52" name="Micro-Loan Program"/>
          <p:cNvSpPr txBox="1"/>
          <p:nvPr/>
        </p:nvSpPr>
        <p:spPr>
          <a:xfrm>
            <a:off x="6768331" y="2317749"/>
            <a:ext cx="4840238" cy="6985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Micro-Loan Program    </a:t>
            </a:r>
          </a:p>
        </p:txBody>
      </p:sp>
      <p:sp>
        <p:nvSpPr>
          <p:cNvPr id="753" name="25 Loans…"/>
          <p:cNvSpPr txBox="1"/>
          <p:nvPr/>
        </p:nvSpPr>
        <p:spPr>
          <a:xfrm>
            <a:off x="8603208" y="7518399"/>
            <a:ext cx="3862884" cy="7112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25 Loans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Program being evaluated &amp; revised  </a:t>
            </a:r>
          </a:p>
        </p:txBody>
      </p:sp>
      <p:grpSp>
        <p:nvGrpSpPr>
          <p:cNvPr id="756" name="Group"/>
          <p:cNvGrpSpPr/>
          <p:nvPr/>
        </p:nvGrpSpPr>
        <p:grpSpPr>
          <a:xfrm>
            <a:off x="7304185" y="128582"/>
            <a:ext cx="4092942" cy="800115"/>
            <a:chOff x="-1" y="0"/>
            <a:chExt cx="4092941" cy="800114"/>
          </a:xfrm>
        </p:grpSpPr>
        <p:sp>
          <p:nvSpPr>
            <p:cNvPr id="754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755" name="image22.png" descr="image2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9" name="Group"/>
          <p:cNvGrpSpPr/>
          <p:nvPr/>
        </p:nvGrpSpPr>
        <p:grpSpPr>
          <a:xfrm>
            <a:off x="9108677" y="850900"/>
            <a:ext cx="2001049" cy="1270000"/>
            <a:chOff x="-1" y="0"/>
            <a:chExt cx="2001048" cy="1270000"/>
          </a:xfrm>
        </p:grpSpPr>
        <p:sp>
          <p:nvSpPr>
            <p:cNvPr id="757" name="Rectangle"/>
            <p:cNvSpPr/>
            <p:nvPr/>
          </p:nvSpPr>
          <p:spPr>
            <a:xfrm>
              <a:off x="-2" y="0"/>
              <a:ext cx="2001049" cy="1270000"/>
            </a:xfrm>
            <a:prstGeom prst="rect">
              <a:avLst/>
            </a:prstGeom>
            <a:solidFill>
              <a:srgbClr val="FFB255">
                <a:alpha val="91727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8" name="Sustainability"/>
            <p:cNvSpPr txBox="1"/>
            <p:nvPr/>
          </p:nvSpPr>
          <p:spPr>
            <a:xfrm>
              <a:off x="-2" y="411383"/>
              <a:ext cx="2001049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Sustainability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Textbooks req’d to prepare for O-Level Exams…"/>
          <p:cNvSpPr txBox="1"/>
          <p:nvPr/>
        </p:nvSpPr>
        <p:spPr>
          <a:xfrm>
            <a:off x="549694" y="2737004"/>
            <a:ext cx="5020125" cy="265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0639" defTabSz="914400">
              <a:defRPr sz="1800" u="sng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269240" indent="-228600" defTabSz="914400">
              <a:buClr>
                <a:srgbClr val="000000"/>
              </a:buClr>
              <a:buSzPct val="100000"/>
              <a:buFont typeface="Comic Sans MS"/>
              <a:buChar char="•"/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Textbooks req’d to prepare for O-Level Exams</a:t>
            </a:r>
          </a:p>
          <a:p>
            <a:pPr indent="40639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269240" indent="-228600" defTabSz="914400">
              <a:buClr>
                <a:srgbClr val="000000"/>
              </a:buClr>
              <a:buSzPct val="100000"/>
              <a:buFont typeface="Comic Sans MS"/>
              <a:buChar char="•"/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Books provided in exchange for completed service work.</a:t>
            </a:r>
          </a:p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269240" indent="-228600" defTabSz="914400">
              <a:buClr>
                <a:srgbClr val="000000"/>
              </a:buClr>
              <a:buSzPct val="100000"/>
              <a:buFont typeface="Comic Sans MS"/>
              <a:buChar char="•"/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O-Level Exams are mandatory for a student to continue with education.</a:t>
            </a:r>
          </a:p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269240" indent="-228600" defTabSz="914400">
              <a:buClr>
                <a:srgbClr val="000000"/>
              </a:buClr>
              <a:buSzPct val="100000"/>
              <a:buFont typeface="Comic Sans MS"/>
              <a:buChar char="•"/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Typical cost/student to take exams is $100</a:t>
            </a:r>
          </a:p>
        </p:txBody>
      </p:sp>
      <p:pic>
        <p:nvPicPr>
          <p:cNvPr id="762" name="image58.jpeg" descr="image58.jpeg"/>
          <p:cNvPicPr>
            <a:picLocks noChangeAspect="1"/>
          </p:cNvPicPr>
          <p:nvPr/>
        </p:nvPicPr>
        <p:blipFill>
          <a:blip r:embed="rId2">
            <a:extLst/>
          </a:blip>
          <a:srcRect l="9965" t="4474" r="2154" b="0"/>
          <a:stretch>
            <a:fillRect/>
          </a:stretch>
        </p:blipFill>
        <p:spPr>
          <a:xfrm>
            <a:off x="6312670" y="1844066"/>
            <a:ext cx="5452626" cy="44453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763" name="image59.jpeg" descr="image59.jpeg"/>
          <p:cNvPicPr>
            <a:picLocks noChangeAspect="1"/>
          </p:cNvPicPr>
          <p:nvPr/>
        </p:nvPicPr>
        <p:blipFill>
          <a:blip r:embed="rId3">
            <a:extLst/>
          </a:blip>
          <a:srcRect l="0" t="2216" r="17994" b="28685"/>
          <a:stretch>
            <a:fillRect/>
          </a:stretch>
        </p:blipFill>
        <p:spPr>
          <a:xfrm>
            <a:off x="6297429" y="6552117"/>
            <a:ext cx="5691416" cy="2695218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grpSp>
        <p:nvGrpSpPr>
          <p:cNvPr id="766" name="Group"/>
          <p:cNvGrpSpPr/>
          <p:nvPr/>
        </p:nvGrpSpPr>
        <p:grpSpPr>
          <a:xfrm>
            <a:off x="1408107" y="306384"/>
            <a:ext cx="4092942" cy="800110"/>
            <a:chOff x="-1" y="-1"/>
            <a:chExt cx="4092941" cy="800109"/>
          </a:xfrm>
        </p:grpSpPr>
        <p:sp>
          <p:nvSpPr>
            <p:cNvPr id="764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             Programs</a:t>
              </a:r>
            </a:p>
          </p:txBody>
        </p:sp>
        <p:pic>
          <p:nvPicPr>
            <p:cNvPr id="765" name="image22.png" descr="image2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2"/>
              <a:ext cx="1358908" cy="800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7" name="Line"/>
          <p:cNvSpPr/>
          <p:nvPr/>
        </p:nvSpPr>
        <p:spPr>
          <a:xfrm flipV="1">
            <a:off x="5576091" y="1468873"/>
            <a:ext cx="6727860" cy="114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68" name="O-Level Textbooks / Exams"/>
          <p:cNvSpPr/>
          <p:nvPr/>
        </p:nvSpPr>
        <p:spPr>
          <a:xfrm>
            <a:off x="228547" y="1824373"/>
            <a:ext cx="5967215" cy="64544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36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O-Level Textbooks / Exams </a:t>
            </a:r>
          </a:p>
        </p:txBody>
      </p:sp>
      <p:sp>
        <p:nvSpPr>
          <p:cNvPr id="769" name="Over the last 6 years,…"/>
          <p:cNvSpPr txBox="1"/>
          <p:nvPr/>
        </p:nvSpPr>
        <p:spPr>
          <a:xfrm>
            <a:off x="453241" y="5835956"/>
            <a:ext cx="5517831" cy="3517901"/>
          </a:xfrm>
          <a:prstGeom prst="rect">
            <a:avLst/>
          </a:prstGeom>
          <a:solidFill>
            <a:srgbClr val="00F900">
              <a:alpha val="13451"/>
            </a:srgbClr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800"/>
            </a:pPr>
            <a:r>
              <a:t> </a:t>
            </a:r>
          </a:p>
          <a:p>
            <a:pPr algn="ctr">
              <a:defRPr sz="2800"/>
            </a:pPr>
            <a:r>
              <a:t> As of 2016 ~</a:t>
            </a:r>
          </a:p>
          <a:p>
            <a:pPr algn="ctr">
              <a:defRPr sz="2800"/>
            </a:pPr>
            <a:r>
              <a:t>Over the last 6 years, </a:t>
            </a:r>
          </a:p>
          <a:p>
            <a:pPr algn="ctr">
              <a:defRPr sz="2800"/>
            </a:pPr>
            <a:r>
              <a:t>670 books purchased &amp; distributed to 4 schools.</a:t>
            </a:r>
          </a:p>
          <a:p>
            <a:pPr algn="ctr">
              <a:defRPr sz="2800"/>
            </a:pPr>
            <a:r>
              <a:t>  Total Cost - $14,750</a:t>
            </a:r>
          </a:p>
          <a:p>
            <a:pPr algn="ctr">
              <a:defRPr sz="2800"/>
            </a:pPr>
            <a:r>
              <a:t>  English, Agriculture, Home Economics, Accounting  </a:t>
            </a:r>
          </a:p>
        </p:txBody>
      </p:sp>
      <p:grpSp>
        <p:nvGrpSpPr>
          <p:cNvPr id="772" name="Group"/>
          <p:cNvGrpSpPr/>
          <p:nvPr/>
        </p:nvGrpSpPr>
        <p:grpSpPr>
          <a:xfrm>
            <a:off x="5856593" y="71438"/>
            <a:ext cx="2001050" cy="1270003"/>
            <a:chOff x="0" y="0"/>
            <a:chExt cx="2001048" cy="1270001"/>
          </a:xfrm>
        </p:grpSpPr>
        <p:sp>
          <p:nvSpPr>
            <p:cNvPr id="770" name="Rectangle"/>
            <p:cNvSpPr/>
            <p:nvPr/>
          </p:nvSpPr>
          <p:spPr>
            <a:xfrm>
              <a:off x="-1" y="-1"/>
              <a:ext cx="2001050" cy="1270003"/>
            </a:xfrm>
            <a:prstGeom prst="rect">
              <a:avLst/>
            </a:prstGeom>
            <a:solidFill>
              <a:srgbClr val="F23AFF">
                <a:alpha val="1788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1" name="Education"/>
            <p:cNvSpPr txBox="1"/>
            <p:nvPr/>
          </p:nvSpPr>
          <p:spPr>
            <a:xfrm>
              <a:off x="-1" y="411384"/>
              <a:ext cx="2001050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Education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image60.jpeg" descr="image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3325"/>
            <a:ext cx="13004800" cy="971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age43.png" descr="image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5859" y="5613400"/>
            <a:ext cx="2814573" cy="375415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image61.jpeg" descr="image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7525" y="43100"/>
            <a:ext cx="7455304" cy="5568468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778" name="image30.tif" descr="image30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0" y="-320428"/>
            <a:ext cx="5946527" cy="594652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779" name="image31.tif" descr="image3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091" y="4043857"/>
            <a:ext cx="5938345" cy="593834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780" name="image47.png" descr="image4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37990" y="5612927"/>
            <a:ext cx="4140676" cy="414067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781" name="Service Work - 1 hour for each dollar spent on…"/>
          <p:cNvSpPr/>
          <p:nvPr/>
        </p:nvSpPr>
        <p:spPr>
          <a:xfrm>
            <a:off x="8896298" y="6754799"/>
            <a:ext cx="3934646" cy="1552129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i="1" sz="2400">
                <a:latin typeface="Arial"/>
                <a:ea typeface="Arial"/>
                <a:cs typeface="Arial"/>
                <a:sym typeface="Arial"/>
              </a:defRPr>
            </a:pPr>
            <a:r>
              <a:t>Service Work - 1 hour for each dollar spent on</a:t>
            </a:r>
          </a:p>
          <a:p>
            <a:pPr algn="ctr">
              <a:defRPr i="1" sz="2400">
                <a:latin typeface="Arial"/>
                <a:ea typeface="Arial"/>
                <a:cs typeface="Arial"/>
                <a:sym typeface="Arial"/>
              </a:defRPr>
            </a:pPr>
            <a:r>
              <a:t>the O-Level Exam Preparation Textbook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image62.jpeg" descr="image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1498" y="4245919"/>
            <a:ext cx="2982968" cy="3997249"/>
          </a:xfrm>
          <a:prstGeom prst="rect">
            <a:avLst/>
          </a:prstGeom>
          <a:ln w="25400">
            <a:solidFill>
              <a:srgbClr val="525252"/>
            </a:solidFill>
            <a:miter lim="400000"/>
          </a:ln>
        </p:spPr>
      </p:pic>
      <p:pic>
        <p:nvPicPr>
          <p:cNvPr id="784" name="image63.jpeg" descr="image6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263" y="911156"/>
            <a:ext cx="3958915" cy="7931288"/>
          </a:xfrm>
          <a:prstGeom prst="rect">
            <a:avLst/>
          </a:prstGeom>
          <a:ln w="25400">
            <a:solidFill>
              <a:srgbClr val="525252"/>
            </a:solidFill>
            <a:miter lim="400000"/>
          </a:ln>
        </p:spPr>
      </p:pic>
      <p:pic>
        <p:nvPicPr>
          <p:cNvPr id="785" name="image64.jpeg" descr="image6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2538" y="2735933"/>
            <a:ext cx="4579263" cy="6567734"/>
          </a:xfrm>
          <a:prstGeom prst="rect">
            <a:avLst/>
          </a:prstGeom>
          <a:ln w="25400">
            <a:solidFill>
              <a:srgbClr val="525252"/>
            </a:solidFill>
            <a:miter lim="400000"/>
          </a:ln>
        </p:spPr>
      </p:pic>
      <p:pic>
        <p:nvPicPr>
          <p:cNvPr id="786" name="image32.tif" descr="image32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15786" y="427215"/>
            <a:ext cx="5519166" cy="2042935"/>
          </a:xfrm>
          <a:prstGeom prst="rect">
            <a:avLst/>
          </a:prstGeom>
          <a:ln w="25400">
            <a:solidFill>
              <a:srgbClr val="525252"/>
            </a:solidFill>
            <a:miter lim="400000"/>
          </a:ln>
        </p:spPr>
      </p:pic>
      <p:pic>
        <p:nvPicPr>
          <p:cNvPr id="787" name="image48.png" descr="image4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35532" y="1509032"/>
            <a:ext cx="2454901" cy="2389870"/>
          </a:xfrm>
          <a:prstGeom prst="rect">
            <a:avLst/>
          </a:prstGeom>
          <a:ln w="25400">
            <a:solidFill>
              <a:srgbClr val="525252"/>
            </a:solidFill>
            <a:miter lim="400000"/>
          </a:ln>
        </p:spPr>
      </p:pic>
      <p:sp>
        <p:nvSpPr>
          <p:cNvPr id="788" name="Super Chicken Ticket Sale Lady — Phil Himmler"/>
          <p:cNvSpPr/>
          <p:nvPr/>
        </p:nvSpPr>
        <p:spPr>
          <a:xfrm>
            <a:off x="208366" y="9009283"/>
            <a:ext cx="7014370" cy="472630"/>
          </a:xfrm>
          <a:prstGeom prst="rect">
            <a:avLst/>
          </a:prstGeom>
          <a:solidFill>
            <a:srgbClr val="FFFFFF"/>
          </a:solidFill>
          <a:ln w="25400">
            <a:solidFill>
              <a:srgbClr val="52525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i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 Super Chicken Ticket Sale Lady — Phil Himmler  </a:t>
            </a:r>
          </a:p>
        </p:txBody>
      </p:sp>
      <p:sp>
        <p:nvSpPr>
          <p:cNvPr id="789" name="Funding the O-Level Exams !"/>
          <p:cNvSpPr/>
          <p:nvPr/>
        </p:nvSpPr>
        <p:spPr>
          <a:xfrm>
            <a:off x="533347" y="516569"/>
            <a:ext cx="6568853" cy="645443"/>
          </a:xfrm>
          <a:prstGeom prst="rect">
            <a:avLst/>
          </a:prstGeom>
          <a:solidFill>
            <a:srgbClr val="FFFFFF"/>
          </a:solidFill>
          <a:ln w="25400">
            <a:solidFill>
              <a:srgbClr val="52525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 Funding the O-Level Exams !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itle 1"/>
          <p:cNvSpPr txBox="1"/>
          <p:nvPr>
            <p:ph type="title"/>
          </p:nvPr>
        </p:nvSpPr>
        <p:spPr>
          <a:xfrm>
            <a:off x="4118187" y="4412825"/>
            <a:ext cx="8886615" cy="2709337"/>
          </a:xfrm>
          <a:prstGeom prst="rect">
            <a:avLst/>
          </a:prstGeom>
        </p:spPr>
        <p:txBody>
          <a:bodyPr/>
          <a:lstStyle/>
          <a:p>
            <a:pPr algn="ctr" defTabSz="1170431">
              <a:defRPr sz="5040">
                <a:effectLst>
                  <a:outerShdw sx="100000" sy="100000" kx="0" ky="0" algn="b" rotWithShape="0" blurRad="34289" dist="22860" dir="5400000">
                    <a:srgbClr val="000000">
                      <a:alpha val="25000"/>
                    </a:srgbClr>
                  </a:outerShdw>
                </a:effectLst>
              </a:defRPr>
            </a:pPr>
            <a:r>
              <a:t>EWB – Zimbabwe</a:t>
            </a:r>
            <a:br/>
            <a:br/>
          </a:p>
        </p:txBody>
      </p:sp>
      <p:pic>
        <p:nvPicPr>
          <p:cNvPr id="79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6463" r="0" b="61222"/>
          <a:stretch>
            <a:fillRect/>
          </a:stretch>
        </p:blipFill>
        <p:spPr>
          <a:xfrm>
            <a:off x="-2" y="-1"/>
            <a:ext cx="13004803" cy="315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15861" r="10772" b="4104"/>
          <a:stretch>
            <a:fillRect/>
          </a:stretch>
        </p:blipFill>
        <p:spPr>
          <a:xfrm>
            <a:off x="-2" y="3142827"/>
            <a:ext cx="4118190" cy="661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rcRect l="0" t="0" r="0" b="21679"/>
          <a:stretch>
            <a:fillRect/>
          </a:stretch>
        </p:blipFill>
        <p:spPr>
          <a:xfrm>
            <a:off x="4104785" y="5826807"/>
            <a:ext cx="8913416" cy="39267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7" name="Group"/>
          <p:cNvGrpSpPr/>
          <p:nvPr/>
        </p:nvGrpSpPr>
        <p:grpSpPr>
          <a:xfrm>
            <a:off x="252407" y="2960682"/>
            <a:ext cx="4092942" cy="800115"/>
            <a:chOff x="-1" y="0"/>
            <a:chExt cx="4092941" cy="800114"/>
          </a:xfrm>
        </p:grpSpPr>
        <p:sp>
          <p:nvSpPr>
            <p:cNvPr id="795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796" name="image22.png" descr="image2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0" name="Group"/>
          <p:cNvGrpSpPr/>
          <p:nvPr/>
        </p:nvGrpSpPr>
        <p:grpSpPr>
          <a:xfrm>
            <a:off x="4751693" y="3213100"/>
            <a:ext cx="2001050" cy="1270000"/>
            <a:chOff x="0" y="0"/>
            <a:chExt cx="2001048" cy="1270000"/>
          </a:xfrm>
        </p:grpSpPr>
        <p:sp>
          <p:nvSpPr>
            <p:cNvPr id="798" name="Rectangle"/>
            <p:cNvSpPr/>
            <p:nvPr/>
          </p:nvSpPr>
          <p:spPr>
            <a:xfrm>
              <a:off x="-1" y="0"/>
              <a:ext cx="2001050" cy="1270000"/>
            </a:xfrm>
            <a:prstGeom prst="rect">
              <a:avLst/>
            </a:prstGeom>
            <a:solidFill>
              <a:srgbClr val="F23AFF">
                <a:alpha val="1788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9" name="Education"/>
            <p:cNvSpPr txBox="1"/>
            <p:nvPr/>
          </p:nvSpPr>
          <p:spPr>
            <a:xfrm>
              <a:off x="-1" y="411383"/>
              <a:ext cx="200105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Education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805" y="2176109"/>
            <a:ext cx="9883190" cy="741239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803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050" y="31750"/>
            <a:ext cx="3683578" cy="2583395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804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45650" y="304800"/>
            <a:ext cx="2019038" cy="1534468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Lighting for the Nyadire Campus"/>
          <p:cNvSpPr txBox="1"/>
          <p:nvPr/>
        </p:nvSpPr>
        <p:spPr>
          <a:xfrm>
            <a:off x="4316055" y="908049"/>
            <a:ext cx="4874916" cy="5207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Lighting for the Nyadire Campus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200" y="3352800"/>
            <a:ext cx="8528323" cy="6091660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grpSp>
        <p:nvGrpSpPr>
          <p:cNvPr id="810" name="Group"/>
          <p:cNvGrpSpPr/>
          <p:nvPr/>
        </p:nvGrpSpPr>
        <p:grpSpPr>
          <a:xfrm>
            <a:off x="481007" y="407982"/>
            <a:ext cx="4092942" cy="800115"/>
            <a:chOff x="-1" y="0"/>
            <a:chExt cx="4092941" cy="800114"/>
          </a:xfrm>
        </p:grpSpPr>
        <p:sp>
          <p:nvSpPr>
            <p:cNvPr id="808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809" name="image22.png" descr="image2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13" name="Group"/>
          <p:cNvGrpSpPr/>
          <p:nvPr/>
        </p:nvGrpSpPr>
        <p:grpSpPr>
          <a:xfrm>
            <a:off x="2325994" y="1193800"/>
            <a:ext cx="2001050" cy="1270000"/>
            <a:chOff x="0" y="0"/>
            <a:chExt cx="2001048" cy="1270000"/>
          </a:xfrm>
        </p:grpSpPr>
        <p:sp>
          <p:nvSpPr>
            <p:cNvPr id="811" name="Rectangle"/>
            <p:cNvSpPr/>
            <p:nvPr/>
          </p:nvSpPr>
          <p:spPr>
            <a:xfrm>
              <a:off x="-1" y="0"/>
              <a:ext cx="2001050" cy="1270000"/>
            </a:xfrm>
            <a:prstGeom prst="rect">
              <a:avLst/>
            </a:prstGeom>
            <a:solidFill>
              <a:srgbClr val="F23AFF">
                <a:alpha val="1788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2" name="Education"/>
            <p:cNvSpPr txBox="1"/>
            <p:nvPr/>
          </p:nvSpPr>
          <p:spPr>
            <a:xfrm>
              <a:off x="-1" y="411383"/>
              <a:ext cx="200105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Education</a:t>
              </a:r>
            </a:p>
          </p:txBody>
        </p:sp>
      </p:grpSp>
      <p:sp>
        <p:nvSpPr>
          <p:cNvPr id="814" name="GCC Professors / student - at Nyadire in Jan 2017…"/>
          <p:cNvSpPr txBox="1"/>
          <p:nvPr/>
        </p:nvSpPr>
        <p:spPr>
          <a:xfrm>
            <a:off x="6368281" y="1092199"/>
            <a:ext cx="6090643" cy="14732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1800"/>
            </a:pPr>
            <a:r>
              <a:t> GCC Professors / student - at Nyadire in Jan 2017</a:t>
            </a:r>
          </a:p>
          <a:p>
            <a:pPr marL="228600" indent="-228600">
              <a:buSzPct val="100000"/>
              <a:buChar char="•"/>
              <a:defRPr sz="1800"/>
            </a:pPr>
            <a:r>
              <a:t>  Student team scheduled for Jan 2018</a:t>
            </a:r>
          </a:p>
          <a:p>
            <a:pPr marL="228600" indent="-228600">
              <a:buSzPct val="100000"/>
              <a:buChar char="•"/>
              <a:defRPr sz="1800"/>
            </a:pPr>
            <a:r>
              <a:t>  Service Programs</a:t>
            </a:r>
          </a:p>
          <a:p>
            <a:pPr marL="228600" indent="-228600">
              <a:buSzPct val="100000"/>
              <a:buChar char="•"/>
              <a:defRPr sz="1800"/>
            </a:pPr>
            <a:r>
              <a:t>  Internships</a:t>
            </a:r>
          </a:p>
          <a:p>
            <a:pPr marL="228600" indent="-228600">
              <a:buSzPct val="100000"/>
              <a:buChar char="•"/>
              <a:defRPr sz="1800"/>
            </a:pPr>
            <a:r>
              <a:t>  Ongoing Relationship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4dgKGnyQykYecXYbMv3BfMttQ0SAHWCmgnPVhl815fRa6syYpxCv-u1kMcUivPXwGRiKpcyyvRDgZvi1OnVO6OGAgXX-VVB-O7BYUssj0f4Bdl99URYMKzakxPrwFcnnEnQ6.png" descr="4dgKGnyQykYecXYbMv3BfMttQ0SAHWCmgnPVhl815fRa6syYpxCv-u1kMcUivPXwGRiKpcyyvRDgZvi1OnVO6OGAgXX-VVB-O7BYUssj0f4Bdl99URYMKzakxPrwFcnnEnQ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" y="568568"/>
            <a:ext cx="12192001" cy="93784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9" name="Group"/>
          <p:cNvGrpSpPr/>
          <p:nvPr/>
        </p:nvGrpSpPr>
        <p:grpSpPr>
          <a:xfrm>
            <a:off x="684207" y="166682"/>
            <a:ext cx="4092942" cy="800115"/>
            <a:chOff x="-1" y="0"/>
            <a:chExt cx="4092941" cy="800114"/>
          </a:xfrm>
        </p:grpSpPr>
        <p:sp>
          <p:nvSpPr>
            <p:cNvPr id="817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818" name="image22.png" descr="image2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2" name="Group"/>
          <p:cNvGrpSpPr/>
          <p:nvPr/>
        </p:nvGrpSpPr>
        <p:grpSpPr>
          <a:xfrm>
            <a:off x="179694" y="1206500"/>
            <a:ext cx="2001050" cy="1270000"/>
            <a:chOff x="0" y="0"/>
            <a:chExt cx="2001048" cy="1270000"/>
          </a:xfrm>
        </p:grpSpPr>
        <p:sp>
          <p:nvSpPr>
            <p:cNvPr id="820" name="Rectangle"/>
            <p:cNvSpPr/>
            <p:nvPr/>
          </p:nvSpPr>
          <p:spPr>
            <a:xfrm>
              <a:off x="-1" y="0"/>
              <a:ext cx="2001050" cy="1270000"/>
            </a:xfrm>
            <a:prstGeom prst="rect">
              <a:avLst/>
            </a:prstGeom>
            <a:solidFill>
              <a:srgbClr val="F23AFF">
                <a:alpha val="17880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1" name="Education"/>
            <p:cNvSpPr txBox="1"/>
            <p:nvPr/>
          </p:nvSpPr>
          <p:spPr>
            <a:xfrm>
              <a:off x="-1" y="411383"/>
              <a:ext cx="200105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Education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407" y="77442"/>
            <a:ext cx="6188254" cy="464119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62" name="Mary Beth.jpg" descr="Mary Bet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2190" y="20735"/>
            <a:ext cx="3157937" cy="668504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63" name="Man Poor.jpg" descr="Man Poo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28654" y="8416"/>
            <a:ext cx="3259037" cy="43494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64" name="Face Phil 2.jpg" descr="Face Phil 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70850" y="2984512"/>
            <a:ext cx="4316068" cy="324156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65" name="Richard intently hammering.jpg" descr="Richard intently hammerin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65027" y="6693592"/>
            <a:ext cx="3887299" cy="310406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66" name="Chuck B asleep at Newark.jpg" descr="Chuck B asleep at Newark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408" y="5818754"/>
            <a:ext cx="6315253" cy="402017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67" name="pasted-image.tiff" descr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80027" y="3865412"/>
            <a:ext cx="3157936" cy="23684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68" name="Faces 2.jpg" descr="Faces 2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255549" y="6124373"/>
            <a:ext cx="3788680" cy="365735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69" name="The Team Trip…"/>
          <p:cNvSpPr txBox="1"/>
          <p:nvPr/>
        </p:nvSpPr>
        <p:spPr>
          <a:xfrm>
            <a:off x="378941" y="4824193"/>
            <a:ext cx="2277418" cy="8890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The Team Trip </a:t>
            </a:r>
          </a:p>
          <a:p>
            <a:pPr algn="ctr" defTabSz="584200"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2006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P2aj1YHiazbNRl-fn8y6NJiejnBEwiNphq_TyFDPQR25TJJVWEtk0kwlUsHsHX2jnI6oiQi42YY7TDYtml6oPU_toOtE-vj9YiHWmXBAfb4P_oHNnMlRTofWEGzoo5idHWYL.png" descr="P2aj1YHiazbNRl-fn8y6NJiejnBEwiNphq_TyFDPQR25TJJVWEtk0kwlUsHsHX2jnI6oiQi42YY7TDYtml6oPU_toOtE-vj9YiHWmXBAfb4P_oHNnMlRTofWEGzoo5idHWY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062" y="60039"/>
            <a:ext cx="12480677" cy="963352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0982" y="99227"/>
            <a:ext cx="8791496" cy="659362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827" name="team.jpg" descr="tea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5576" y="4908696"/>
            <a:ext cx="4111138" cy="409829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82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902" y="4975087"/>
            <a:ext cx="5287348" cy="396551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829" name="July 2006"/>
          <p:cNvSpPr txBox="1"/>
          <p:nvPr/>
        </p:nvSpPr>
        <p:spPr>
          <a:xfrm>
            <a:off x="1978271" y="8286750"/>
            <a:ext cx="1808609" cy="5207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July 2006    </a:t>
            </a:r>
          </a:p>
        </p:txBody>
      </p:sp>
      <p:sp>
        <p:nvSpPr>
          <p:cNvPr id="830" name="July 2016"/>
          <p:cNvSpPr txBox="1"/>
          <p:nvPr/>
        </p:nvSpPr>
        <p:spPr>
          <a:xfrm>
            <a:off x="9976840" y="8375650"/>
            <a:ext cx="1808610" cy="5207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July 2016    </a:t>
            </a:r>
          </a:p>
        </p:txBody>
      </p:sp>
      <p:pic>
        <p:nvPicPr>
          <p:cNvPr id="831" name="July 2009 team to Zim.jpg" descr="July 2009 team to Zim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02029" y="6705821"/>
            <a:ext cx="3487971" cy="261598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832" name="Carry-Over"/>
          <p:cNvSpPr txBox="1"/>
          <p:nvPr/>
        </p:nvSpPr>
        <p:spPr>
          <a:xfrm>
            <a:off x="6140580" y="9086850"/>
            <a:ext cx="2010868" cy="5207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Carry-Over    </a:t>
            </a:r>
          </a:p>
        </p:txBody>
      </p:sp>
      <p:sp>
        <p:nvSpPr>
          <p:cNvPr id="833" name="39 Trips…"/>
          <p:cNvSpPr txBox="1"/>
          <p:nvPr/>
        </p:nvSpPr>
        <p:spPr>
          <a:xfrm>
            <a:off x="417896" y="3352799"/>
            <a:ext cx="3113907" cy="15494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As of 2016 ~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39 Trips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98 Individuals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198 person trips</a:t>
            </a:r>
          </a:p>
          <a:p>
            <a: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13,000 pounds of donations  </a:t>
            </a:r>
          </a:p>
        </p:txBody>
      </p:sp>
      <p:grpSp>
        <p:nvGrpSpPr>
          <p:cNvPr id="836" name="Group"/>
          <p:cNvGrpSpPr/>
          <p:nvPr/>
        </p:nvGrpSpPr>
        <p:grpSpPr>
          <a:xfrm>
            <a:off x="798507" y="217482"/>
            <a:ext cx="4092942" cy="800115"/>
            <a:chOff x="-1" y="0"/>
            <a:chExt cx="4092941" cy="800114"/>
          </a:xfrm>
        </p:grpSpPr>
        <p:sp>
          <p:nvSpPr>
            <p:cNvPr id="834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835" name="image22.png" descr="image2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39" name="Group"/>
          <p:cNvGrpSpPr/>
          <p:nvPr/>
        </p:nvGrpSpPr>
        <p:grpSpPr>
          <a:xfrm>
            <a:off x="152400" y="1607347"/>
            <a:ext cx="2001044" cy="1270002"/>
            <a:chOff x="0" y="0"/>
            <a:chExt cx="2001043" cy="1270001"/>
          </a:xfrm>
        </p:grpSpPr>
        <p:sp>
          <p:nvSpPr>
            <p:cNvPr id="837" name="Rectangle"/>
            <p:cNvSpPr/>
            <p:nvPr/>
          </p:nvSpPr>
          <p:spPr>
            <a:xfrm>
              <a:off x="0" y="-1"/>
              <a:ext cx="2001044" cy="1270003"/>
            </a:xfrm>
            <a:prstGeom prst="rect">
              <a:avLst/>
            </a:prstGeom>
            <a:solidFill>
              <a:srgbClr val="FFA29B">
                <a:alpha val="97032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Relationships"/>
            <p:cNvSpPr txBox="1"/>
            <p:nvPr/>
          </p:nvSpPr>
          <p:spPr>
            <a:xfrm>
              <a:off x="0" y="411384"/>
              <a:ext cx="2001044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Relationships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800" y="488950"/>
            <a:ext cx="12192000" cy="71247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84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6232" y="3028346"/>
            <a:ext cx="4997696" cy="5937854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843" name="Packing Party for the July team of 12"/>
          <p:cNvSpPr txBox="1"/>
          <p:nvPr/>
        </p:nvSpPr>
        <p:spPr>
          <a:xfrm>
            <a:off x="6768020" y="3746500"/>
            <a:ext cx="4996086" cy="4064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Packing Party for the July 2017 team of 12  </a:t>
            </a:r>
          </a:p>
        </p:txBody>
      </p:sp>
      <p:sp>
        <p:nvSpPr>
          <p:cNvPr id="844" name="Scheduled TNC Vim Teams…"/>
          <p:cNvSpPr txBox="1"/>
          <p:nvPr/>
        </p:nvSpPr>
        <p:spPr>
          <a:xfrm>
            <a:off x="989519" y="7048500"/>
            <a:ext cx="5938541" cy="23622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</a:p>
          <a:p>
            <a:pPr lvl="1">
              <a:defRPr sz="2400"/>
            </a:pPr>
            <a:r>
              <a:t>     2017 - </a:t>
            </a:r>
            <a:r>
              <a:rPr u="sng"/>
              <a:t>Scheduled TNC Vim Teams </a:t>
            </a:r>
            <a:endParaRPr u="sng"/>
          </a:p>
          <a:p>
            <a:pPr lvl="1">
              <a:defRPr sz="1800"/>
            </a:pPr>
          </a:p>
          <a:p>
            <a:pPr lvl="4" marL="228600" indent="-228600">
              <a:buSzPct val="100000"/>
              <a:buChar char="•"/>
              <a:defRPr sz="1800"/>
            </a:pPr>
            <a:r>
              <a:t>Don Ziegler there now</a:t>
            </a:r>
          </a:p>
          <a:p>
            <a:pPr lvl="2" marL="228600" indent="-228600">
              <a:buSzPct val="100000"/>
              <a:buChar char="•"/>
              <a:defRPr sz="1800"/>
            </a:pPr>
            <a:r>
              <a:t>Team of 12 departs July 20</a:t>
            </a:r>
          </a:p>
          <a:p>
            <a:pPr lvl="2" marL="228600" indent="-228600">
              <a:buSzPct val="100000"/>
              <a:buChar char="•"/>
              <a:defRPr sz="1800"/>
            </a:pPr>
            <a:r>
              <a:t>Team of 8 (EWB) departs Aug 13</a:t>
            </a:r>
          </a:p>
          <a:p>
            <a:pPr lvl="2" marL="228600" indent="-228600">
              <a:buSzPct val="100000"/>
              <a:buChar char="•"/>
              <a:defRPr sz="1800"/>
            </a:pPr>
            <a:r>
              <a:t>Family team departs Dec 26</a:t>
            </a:r>
          </a:p>
          <a:p>
            <a:pPr lvl="2" marL="228600" indent="-228600">
              <a:buSzPct val="100000"/>
              <a:buChar char="•"/>
              <a:defRPr sz="1800"/>
            </a:pPr>
            <a:r>
              <a:t>GCC student team departs Jan 2, 2018</a:t>
            </a:r>
          </a:p>
        </p:txBody>
      </p:sp>
      <p:grpSp>
        <p:nvGrpSpPr>
          <p:cNvPr id="847" name="Group"/>
          <p:cNvGrpSpPr/>
          <p:nvPr/>
        </p:nvGrpSpPr>
        <p:grpSpPr>
          <a:xfrm>
            <a:off x="747707" y="103182"/>
            <a:ext cx="4092942" cy="800115"/>
            <a:chOff x="-1" y="0"/>
            <a:chExt cx="4092941" cy="800114"/>
          </a:xfrm>
        </p:grpSpPr>
        <p:sp>
          <p:nvSpPr>
            <p:cNvPr id="845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846" name="image22.png" descr="image2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Bike in Zimbabwe.jpg" descr="Bike in Zimbabw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1820" y="4431631"/>
            <a:ext cx="4508672" cy="528391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850" name="DSCN3441.jpg" descr="DSCN344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348" y="2711"/>
            <a:ext cx="9766265" cy="730762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851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28037" y="416184"/>
            <a:ext cx="2444038" cy="364781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852" name="Pastor Partnership"/>
          <p:cNvSpPr txBox="1"/>
          <p:nvPr/>
        </p:nvSpPr>
        <p:spPr>
          <a:xfrm>
            <a:off x="5231445" y="6940549"/>
            <a:ext cx="4459610" cy="6985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Pastor Partnership    </a:t>
            </a:r>
          </a:p>
        </p:txBody>
      </p:sp>
      <p:sp>
        <p:nvSpPr>
          <p:cNvPr id="853" name="“I have been richly rewarded by my involvement as I grew in the knowledge   of the people and culture.”"/>
          <p:cNvSpPr txBox="1"/>
          <p:nvPr/>
        </p:nvSpPr>
        <p:spPr>
          <a:xfrm>
            <a:off x="5206914" y="8300965"/>
            <a:ext cx="4508672" cy="1025670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1800">
                <a:uFill>
                  <a:solidFill>
                    <a:srgbClr val="000000"/>
                  </a:solidFill>
                </a:uFill>
                <a:latin typeface="Chalkboard"/>
                <a:ea typeface="Chalkboard"/>
                <a:cs typeface="Chalkboard"/>
                <a:sym typeface="Chalkboard"/>
              </a:defRPr>
            </a:pPr>
            <a:r>
              <a:t>“I have been richly rewarded by my involvement as I </a:t>
            </a:r>
            <a:r>
              <a:rPr u="dbl"/>
              <a:t>grew</a:t>
            </a:r>
            <a:r>
              <a:t> in the knowledge   of the people and culture.”</a:t>
            </a:r>
          </a:p>
        </p:txBody>
      </p:sp>
      <p:pic>
        <p:nvPicPr>
          <p:cNvPr id="854" name="IMG_2204.jpg" descr="IMG_220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1306" y="7419088"/>
            <a:ext cx="3032478" cy="227368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855" name="29 Pastors in the Mutoko - Mudzi District"/>
          <p:cNvSpPr txBox="1"/>
          <p:nvPr/>
        </p:nvSpPr>
        <p:spPr>
          <a:xfrm>
            <a:off x="5263424" y="7754107"/>
            <a:ext cx="4395652" cy="4318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29 Pastors in the Mutoko - Mudzi District  </a:t>
            </a:r>
          </a:p>
        </p:txBody>
      </p:sp>
      <p:grpSp>
        <p:nvGrpSpPr>
          <p:cNvPr id="858" name="Group"/>
          <p:cNvGrpSpPr/>
          <p:nvPr/>
        </p:nvGrpSpPr>
        <p:grpSpPr>
          <a:xfrm>
            <a:off x="461779" y="5030782"/>
            <a:ext cx="4092942" cy="800115"/>
            <a:chOff x="-1" y="0"/>
            <a:chExt cx="4092941" cy="800114"/>
          </a:xfrm>
        </p:grpSpPr>
        <p:sp>
          <p:nvSpPr>
            <p:cNvPr id="856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857" name="image22.png" descr="image2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61" name="Group"/>
          <p:cNvGrpSpPr/>
          <p:nvPr/>
        </p:nvGrpSpPr>
        <p:grpSpPr>
          <a:xfrm>
            <a:off x="1968500" y="5811047"/>
            <a:ext cx="2001044" cy="1270002"/>
            <a:chOff x="0" y="0"/>
            <a:chExt cx="2001043" cy="1270001"/>
          </a:xfrm>
        </p:grpSpPr>
        <p:sp>
          <p:nvSpPr>
            <p:cNvPr id="859" name="Rectangle"/>
            <p:cNvSpPr/>
            <p:nvPr/>
          </p:nvSpPr>
          <p:spPr>
            <a:xfrm>
              <a:off x="0" y="-1"/>
              <a:ext cx="2001044" cy="1270003"/>
            </a:xfrm>
            <a:prstGeom prst="rect">
              <a:avLst/>
            </a:prstGeom>
            <a:solidFill>
              <a:srgbClr val="FFA29B">
                <a:alpha val="97032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0" name="Relationships"/>
            <p:cNvSpPr txBox="1"/>
            <p:nvPr/>
          </p:nvSpPr>
          <p:spPr>
            <a:xfrm>
              <a:off x="0" y="411384"/>
              <a:ext cx="2001044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Relationships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" y="1568450"/>
            <a:ext cx="10633810" cy="764305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grpSp>
        <p:nvGrpSpPr>
          <p:cNvPr id="866" name="Group"/>
          <p:cNvGrpSpPr/>
          <p:nvPr/>
        </p:nvGrpSpPr>
        <p:grpSpPr>
          <a:xfrm>
            <a:off x="785807" y="166682"/>
            <a:ext cx="4092942" cy="800115"/>
            <a:chOff x="-1" y="0"/>
            <a:chExt cx="4092941" cy="800114"/>
          </a:xfrm>
        </p:grpSpPr>
        <p:sp>
          <p:nvSpPr>
            <p:cNvPr id="864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865" name="image22.png" descr="image2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67" name="Christmas Connection…"/>
          <p:cNvSpPr txBox="1"/>
          <p:nvPr/>
        </p:nvSpPr>
        <p:spPr>
          <a:xfrm>
            <a:off x="6857131" y="6838950"/>
            <a:ext cx="5931100" cy="26543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</a:p>
          <a:p>
            <a:pPr algn="ctr">
              <a:defRPr sz="3600" u="sng"/>
            </a:pPr>
            <a:r>
              <a:t>Christmas Connection</a:t>
            </a:r>
          </a:p>
          <a:p>
            <a:pPr algn="ctr">
              <a:defRPr sz="3600" u="sng"/>
            </a:pPr>
          </a:p>
          <a:p>
            <a:pPr algn="ctr">
              <a:defRPr sz="2400"/>
            </a:pPr>
            <a:r>
              <a:t>500 cards sent to Nyadire employees  </a:t>
            </a:r>
          </a:p>
          <a:p>
            <a:pPr algn="ctr">
              <a:defRPr sz="2400"/>
            </a:pPr>
            <a:r>
              <a:t>Each signed &amp; individually addressed</a:t>
            </a:r>
          </a:p>
          <a:p>
            <a:pPr algn="ctr">
              <a:defRPr sz="2400"/>
            </a:pPr>
            <a:r>
              <a:t>  </a:t>
            </a:r>
          </a:p>
        </p:txBody>
      </p:sp>
      <p:grpSp>
        <p:nvGrpSpPr>
          <p:cNvPr id="870" name="Group"/>
          <p:cNvGrpSpPr/>
          <p:nvPr/>
        </p:nvGrpSpPr>
        <p:grpSpPr>
          <a:xfrm>
            <a:off x="2552700" y="934247"/>
            <a:ext cx="2001044" cy="1270002"/>
            <a:chOff x="0" y="0"/>
            <a:chExt cx="2001043" cy="1270001"/>
          </a:xfrm>
        </p:grpSpPr>
        <p:sp>
          <p:nvSpPr>
            <p:cNvPr id="868" name="Rectangle"/>
            <p:cNvSpPr/>
            <p:nvPr/>
          </p:nvSpPr>
          <p:spPr>
            <a:xfrm>
              <a:off x="0" y="-1"/>
              <a:ext cx="2001044" cy="1270003"/>
            </a:xfrm>
            <a:prstGeom prst="rect">
              <a:avLst/>
            </a:prstGeom>
            <a:solidFill>
              <a:srgbClr val="FFA29B">
                <a:alpha val="97032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9" name="Relationships"/>
            <p:cNvSpPr txBox="1"/>
            <p:nvPr/>
          </p:nvSpPr>
          <p:spPr>
            <a:xfrm>
              <a:off x="0" y="411384"/>
              <a:ext cx="2001044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Relationships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image65.jpeg" descr="image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242" y="2729277"/>
            <a:ext cx="3519357" cy="455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age49.png" descr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5742" y="305557"/>
            <a:ext cx="6855277" cy="269919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874" name="District Grants…"/>
          <p:cNvSpPr/>
          <p:nvPr/>
        </p:nvSpPr>
        <p:spPr>
          <a:xfrm>
            <a:off x="5595886" y="3453035"/>
            <a:ext cx="4954985" cy="81552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District Grants</a:t>
            </a:r>
          </a:p>
          <a:p>
            <a:pPr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Global Grants - minimum $30,000   </a:t>
            </a:r>
          </a:p>
        </p:txBody>
      </p:sp>
      <p:pic>
        <p:nvPicPr>
          <p:cNvPr id="875" name="image33.tif" descr="image3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3300" y="4521200"/>
            <a:ext cx="6893377" cy="135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image48.png" descr="image4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8547" y="6646049"/>
            <a:ext cx="2129299" cy="2072894"/>
          </a:xfrm>
          <a:prstGeom prst="rect">
            <a:avLst/>
          </a:prstGeom>
          <a:ln w="25400">
            <a:solidFill>
              <a:srgbClr val="525252"/>
            </a:solidFill>
            <a:miter lim="400000"/>
          </a:ln>
        </p:spPr>
      </p:pic>
      <p:grpSp>
        <p:nvGrpSpPr>
          <p:cNvPr id="879" name="Group"/>
          <p:cNvGrpSpPr/>
          <p:nvPr/>
        </p:nvGrpSpPr>
        <p:grpSpPr>
          <a:xfrm>
            <a:off x="1511300" y="1200947"/>
            <a:ext cx="2001044" cy="1270002"/>
            <a:chOff x="0" y="0"/>
            <a:chExt cx="2001043" cy="1270001"/>
          </a:xfrm>
        </p:grpSpPr>
        <p:sp>
          <p:nvSpPr>
            <p:cNvPr id="877" name="Rectangle"/>
            <p:cNvSpPr/>
            <p:nvPr/>
          </p:nvSpPr>
          <p:spPr>
            <a:xfrm>
              <a:off x="0" y="-1"/>
              <a:ext cx="2001044" cy="1270003"/>
            </a:xfrm>
            <a:prstGeom prst="rect">
              <a:avLst/>
            </a:prstGeom>
            <a:solidFill>
              <a:srgbClr val="FFA29B">
                <a:alpha val="97032"/>
              </a:srgb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8" name="Relationships"/>
            <p:cNvSpPr txBox="1"/>
            <p:nvPr/>
          </p:nvSpPr>
          <p:spPr>
            <a:xfrm>
              <a:off x="0" y="411384"/>
              <a:ext cx="2001044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Relationships</a:t>
              </a:r>
            </a:p>
          </p:txBody>
        </p:sp>
      </p:grpSp>
      <p:grpSp>
        <p:nvGrpSpPr>
          <p:cNvPr id="882" name="Group"/>
          <p:cNvGrpSpPr/>
          <p:nvPr/>
        </p:nvGrpSpPr>
        <p:grpSpPr>
          <a:xfrm>
            <a:off x="265449" y="331782"/>
            <a:ext cx="4092942" cy="800115"/>
            <a:chOff x="-1" y="0"/>
            <a:chExt cx="4092941" cy="800114"/>
          </a:xfrm>
        </p:grpSpPr>
        <p:sp>
          <p:nvSpPr>
            <p:cNvPr id="880" name="Programs"/>
            <p:cNvSpPr/>
            <p:nvPr/>
          </p:nvSpPr>
          <p:spPr>
            <a:xfrm>
              <a:off x="67029" y="188913"/>
              <a:ext cx="4025911" cy="431801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EB3B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40639" defTabSz="914400">
                <a:defRPr b="1" sz="24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Programs</a:t>
              </a:r>
            </a:p>
          </p:txBody>
        </p:sp>
        <p:pic>
          <p:nvPicPr>
            <p:cNvPr id="881" name="image22.png" descr="image2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1"/>
              <a:ext cx="1358908" cy="800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roup"/>
          <p:cNvGrpSpPr/>
          <p:nvPr/>
        </p:nvGrpSpPr>
        <p:grpSpPr>
          <a:xfrm>
            <a:off x="584153" y="259077"/>
            <a:ext cx="11836494" cy="9235441"/>
            <a:chOff x="-1" y="-1"/>
            <a:chExt cx="11836493" cy="9235439"/>
          </a:xfrm>
        </p:grpSpPr>
        <p:sp>
          <p:nvSpPr>
            <p:cNvPr id="884" name="Oval"/>
            <p:cNvSpPr/>
            <p:nvPr/>
          </p:nvSpPr>
          <p:spPr>
            <a:xfrm>
              <a:off x="1531913" y="395309"/>
              <a:ext cx="9016267" cy="780714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885" name="image8.tif" descr="image8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69068" y="-2"/>
              <a:ext cx="2131025" cy="2131026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pic>
          <p:nvPicPr>
            <p:cNvPr id="886" name="image18.png" descr="image1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2271897"/>
              <a:ext cx="2841368" cy="2163498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pic>
          <p:nvPicPr>
            <p:cNvPr id="887" name="image19.png" descr="image1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95126" y="2757905"/>
              <a:ext cx="2841367" cy="1750283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pic>
          <p:nvPicPr>
            <p:cNvPr id="888" name="image20.png" descr="image2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5201" y="5801072"/>
              <a:ext cx="2706065" cy="1804044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pic>
          <p:nvPicPr>
            <p:cNvPr id="889" name="image9.tif" descr="image9.t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619362" y="6838239"/>
              <a:ext cx="2841367" cy="1804045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pic>
          <p:nvPicPr>
            <p:cNvPr id="890" name="image21.png" descr="image21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550626" y="5637581"/>
              <a:ext cx="2841367" cy="2131026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pic>
          <p:nvPicPr>
            <p:cNvPr id="891" name="image10.tif" descr="image10.ti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227130" y="-2"/>
              <a:ext cx="2131026" cy="2131026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sp>
          <p:nvSpPr>
            <p:cNvPr id="892" name="Christ UMC…"/>
            <p:cNvSpPr/>
            <p:nvPr/>
          </p:nvSpPr>
          <p:spPr>
            <a:xfrm>
              <a:off x="4010350" y="1902315"/>
              <a:ext cx="1448458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Christ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Bethel Park  </a:t>
              </a:r>
            </a:p>
          </p:txBody>
        </p:sp>
        <p:sp>
          <p:nvSpPr>
            <p:cNvPr id="893" name="St Paul’s UMC…"/>
            <p:cNvSpPr/>
            <p:nvPr/>
          </p:nvSpPr>
          <p:spPr>
            <a:xfrm>
              <a:off x="7386469" y="1902315"/>
              <a:ext cx="1812343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  St Paul’s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Allison Park  </a:t>
              </a:r>
            </a:p>
          </p:txBody>
        </p:sp>
        <p:sp>
          <p:nvSpPr>
            <p:cNvPr id="894" name="Mt Lebanon UMC…"/>
            <p:cNvSpPr/>
            <p:nvPr/>
          </p:nvSpPr>
          <p:spPr>
            <a:xfrm>
              <a:off x="359800" y="4378816"/>
              <a:ext cx="2121757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  Mt Lebanon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Mt Lebanon  </a:t>
              </a:r>
            </a:p>
          </p:txBody>
        </p:sp>
        <p:sp>
          <p:nvSpPr>
            <p:cNvPr id="895" name="Dutilh UMC…"/>
            <p:cNvSpPr/>
            <p:nvPr/>
          </p:nvSpPr>
          <p:spPr>
            <a:xfrm>
              <a:off x="9843951" y="4251816"/>
              <a:ext cx="1439863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Dutilh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Warrendale  </a:t>
              </a:r>
            </a:p>
          </p:txBody>
        </p:sp>
        <p:sp>
          <p:nvSpPr>
            <p:cNvPr id="896" name="Baldwin Community UMC…"/>
            <p:cNvSpPr/>
            <p:nvPr/>
          </p:nvSpPr>
          <p:spPr>
            <a:xfrm>
              <a:off x="4572864" y="8582517"/>
              <a:ext cx="2934358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  Baldwin Community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Castle Shannon  </a:t>
              </a:r>
            </a:p>
          </p:txBody>
        </p:sp>
        <p:sp>
          <p:nvSpPr>
            <p:cNvPr id="897" name="First Bethel UMC…"/>
            <p:cNvSpPr/>
            <p:nvPr/>
          </p:nvSpPr>
          <p:spPr>
            <a:xfrm>
              <a:off x="892684" y="7541117"/>
              <a:ext cx="1943386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First Bethel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Bethel Park  </a:t>
              </a:r>
            </a:p>
          </p:txBody>
        </p:sp>
        <p:sp>
          <p:nvSpPr>
            <p:cNvPr id="898" name="Liberty UMC…"/>
            <p:cNvSpPr/>
            <p:nvPr/>
          </p:nvSpPr>
          <p:spPr>
            <a:xfrm>
              <a:off x="9244015" y="7630017"/>
              <a:ext cx="1528938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Liberty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Washington   </a:t>
              </a:r>
            </a:p>
          </p:txBody>
        </p:sp>
      </p:grpSp>
      <p:pic>
        <p:nvPicPr>
          <p:cNvPr id="900" name="image22.png" descr="image2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66235" y="3857559"/>
            <a:ext cx="3472330" cy="2038484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How do we…"/>
          <p:cNvSpPr txBox="1"/>
          <p:nvPr/>
        </p:nvSpPr>
        <p:spPr>
          <a:xfrm>
            <a:off x="425397" y="501532"/>
            <a:ext cx="3269830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3000">
                <a:latin typeface="Arial"/>
                <a:ea typeface="Arial"/>
                <a:cs typeface="Arial"/>
                <a:sym typeface="Arial"/>
              </a:defRPr>
            </a:pPr>
            <a:r>
              <a:t>  How do we</a:t>
            </a:r>
          </a:p>
          <a:p>
            <a:pPr>
              <a:defRPr i="1" sz="3000">
                <a:latin typeface="Arial"/>
                <a:ea typeface="Arial"/>
                <a:cs typeface="Arial"/>
                <a:sym typeface="Arial"/>
              </a:defRPr>
            </a:pPr>
            <a:r>
              <a:t> work together ??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TNC Opportunities"/>
          <p:cNvSpPr txBox="1"/>
          <p:nvPr>
            <p:ph type="title"/>
          </p:nvPr>
        </p:nvSpPr>
        <p:spPr>
          <a:xfrm>
            <a:off x="1378518" y="126998"/>
            <a:ext cx="10247764" cy="1341691"/>
          </a:xfrm>
          <a:prstGeom prst="rect">
            <a:avLst/>
          </a:prstGeom>
        </p:spPr>
        <p:txBody>
          <a:bodyPr/>
          <a:lstStyle/>
          <a:p>
            <a:pPr/>
            <a:r>
              <a:t>TNC Opportunities</a:t>
            </a:r>
          </a:p>
        </p:txBody>
      </p:sp>
      <p:sp>
        <p:nvSpPr>
          <p:cNvPr id="904" name="A More Formal Relationship…"/>
          <p:cNvSpPr txBox="1"/>
          <p:nvPr>
            <p:ph type="body" idx="1"/>
          </p:nvPr>
        </p:nvSpPr>
        <p:spPr>
          <a:xfrm>
            <a:off x="673097" y="1491210"/>
            <a:ext cx="11908489" cy="8010923"/>
          </a:xfrm>
          <a:prstGeom prst="rect">
            <a:avLst/>
          </a:prstGeom>
        </p:spPr>
        <p:txBody>
          <a:bodyPr/>
          <a:lstStyle/>
          <a:p>
            <a:pPr marL="332850" marR="50284" indent="-298322" defTabSz="795527">
              <a:lnSpc>
                <a:spcPct val="120000"/>
              </a:lnSpc>
              <a:spcBef>
                <a:spcPts val="900"/>
              </a:spcBef>
              <a:defRPr i="1" sz="2400" u="sng">
                <a:solidFill>
                  <a:srgbClr val="0433FF"/>
                </a:solidFill>
              </a:defRPr>
            </a:pPr>
            <a:r>
              <a:t>A More Formal Relationship</a:t>
            </a:r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Select TNC as your church's international mission priority &amp; focus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Provide a line item in the church's general budget for TNC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Include TNC description on church website and link to TNC’s website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Publicize TNC "Volunteers in Mission" trips to Nyadire and encourage church members to attend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Provide an online giving option on your website for donations to TNC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Include a portion of any capital campaign for mission, including TNC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Where appropriate, make distributions from Trusts, or church endowments to a TNC program</a:t>
            </a:r>
          </a:p>
          <a:p>
            <a:pPr lvl="1" marL="0" marR="50284" indent="343898" defTabSz="795527">
              <a:lnSpc>
                <a:spcPct val="120000"/>
              </a:lnSpc>
              <a:spcBef>
                <a:spcPts val="700"/>
              </a:spcBef>
              <a:buSzTx/>
              <a:buNone/>
              <a:defRPr sz="3300"/>
            </a:pPr>
          </a:p>
          <a:p>
            <a:pPr marL="332850" marR="50284" indent="-298322" defTabSz="795527">
              <a:lnSpc>
                <a:spcPct val="120000"/>
              </a:lnSpc>
              <a:spcBef>
                <a:spcPts val="900"/>
              </a:spcBef>
              <a:defRPr i="1" sz="2400" u="sng">
                <a:solidFill>
                  <a:srgbClr val="0433FF"/>
                </a:solidFill>
              </a:defRPr>
            </a:pPr>
            <a:r>
              <a:t>Greater Communication</a:t>
            </a:r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Appoint an advocate to keep your congregation updated on TNC, and to keep TNC updated on your church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Schedule programs throughout the year by TNC to a variety of groups -Sunday Schools, Women's Circles, the Congregation, etc.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Host multi-week educational programs with TNC speakers, or resources from the Africana Studies Program at Pitt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Provide opportunities for us to tell the congregation TNC's story and ask for financial support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Publish regular articles supplied by TNC, in the church newsletter</a:t>
            </a:r>
            <a:endParaRPr sz="3300"/>
          </a:p>
          <a:p>
            <a:pPr lvl="1" marL="592502" marR="50284" indent="-248602" defTabSz="795527">
              <a:lnSpc>
                <a:spcPct val="120000"/>
              </a:lnSpc>
              <a:spcBef>
                <a:spcPts val="700"/>
              </a:spcBef>
              <a:defRPr sz="1700"/>
            </a:pPr>
            <a:r>
              <a:t>Host  programs once or twice/year where a member from a "Volunteers in Mission" team returning from Nyadire would provide a summary of the trip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NC Opportunities"/>
          <p:cNvSpPr txBox="1"/>
          <p:nvPr>
            <p:ph type="title"/>
          </p:nvPr>
        </p:nvSpPr>
        <p:spPr>
          <a:xfrm>
            <a:off x="2231354" y="292100"/>
            <a:ext cx="8542092" cy="1185963"/>
          </a:xfrm>
          <a:prstGeom prst="rect">
            <a:avLst/>
          </a:prstGeom>
        </p:spPr>
        <p:txBody>
          <a:bodyPr/>
          <a:lstStyle/>
          <a:p>
            <a:pPr/>
            <a:r>
              <a:t>TNC Opportunities</a:t>
            </a:r>
          </a:p>
        </p:txBody>
      </p:sp>
      <p:sp>
        <p:nvSpPr>
          <p:cNvPr id="907" name="Leadership/Ownership…"/>
          <p:cNvSpPr txBox="1"/>
          <p:nvPr>
            <p:ph type="body" idx="1"/>
          </p:nvPr>
        </p:nvSpPr>
        <p:spPr>
          <a:xfrm>
            <a:off x="647700" y="1673168"/>
            <a:ext cx="11709400" cy="7829054"/>
          </a:xfrm>
          <a:prstGeom prst="rect">
            <a:avLst/>
          </a:prstGeom>
        </p:spPr>
        <p:txBody>
          <a:bodyPr/>
          <a:lstStyle/>
          <a:p>
            <a:pPr marL="336676" marR="50861" indent="-301752" defTabSz="804672">
              <a:lnSpc>
                <a:spcPct val="120000"/>
              </a:lnSpc>
              <a:spcBef>
                <a:spcPts val="900"/>
              </a:spcBef>
              <a:defRPr i="1" sz="2400" u="sng">
                <a:solidFill>
                  <a:srgbClr val="0433FF"/>
                </a:solidFill>
              </a:defRPr>
            </a:pPr>
            <a:r>
              <a:t>Leadership/Ownership</a:t>
            </a:r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Take "ownership" of leading a TNC program or area</a:t>
            </a:r>
            <a:endParaRPr sz="3300"/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Select a pastor or key staff member and raise funds as a church to send that person to Nyadire with a "Volunteers in Mission" team</a:t>
            </a:r>
            <a:endParaRPr sz="3300"/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Integrate TNC into the various church ministries (examples: choir sings Shona songs; utilize videos of Nyadire choirs;  CUMC developed a coloring book for their Children's Ministries showing daily life of a Nyadire child)</a:t>
            </a:r>
          </a:p>
          <a:p>
            <a:pPr lvl="1" marL="0" marR="50861" indent="347851" defTabSz="804672">
              <a:lnSpc>
                <a:spcPct val="120000"/>
              </a:lnSpc>
              <a:spcBef>
                <a:spcPts val="700"/>
              </a:spcBef>
              <a:buSzTx/>
              <a:buNone/>
              <a:defRPr sz="3300"/>
            </a:pPr>
          </a:p>
          <a:p>
            <a:pPr marL="336676" marR="50861" indent="-301752" defTabSz="804672">
              <a:lnSpc>
                <a:spcPct val="120000"/>
              </a:lnSpc>
              <a:spcBef>
                <a:spcPts val="900"/>
              </a:spcBef>
              <a:defRPr i="1" sz="2400" u="sng">
                <a:solidFill>
                  <a:srgbClr val="0433FF"/>
                </a:solidFill>
              </a:defRPr>
            </a:pPr>
            <a:r>
              <a:t>Additional Dedicated Fundraising</a:t>
            </a:r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Select TNC as a recipient of Holiday Offerings - Thanksgiving, Christmas, Easter</a:t>
            </a:r>
            <a:endParaRPr sz="3300"/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Include TNC options on the Christmas "Angel Tree“</a:t>
            </a:r>
            <a:endParaRPr sz="3300"/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Sponsor an ocean container shipment to Nyadire, as a church</a:t>
            </a:r>
            <a:endParaRPr sz="3300"/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Purchase Hippo Water Rollers</a:t>
            </a:r>
            <a:endParaRPr sz="3300"/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Provide regular "recruiting" opportunities for TNC to solicit sponsorships from the congregation for the Home of Hope and Home of Hope Outreach orphans, Zimbabwe pastors, the hearing impaired</a:t>
            </a:r>
            <a:endParaRPr sz="3300"/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Include TNC craft sales at church events</a:t>
            </a:r>
            <a:endParaRPr sz="3300"/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Include Sarris Candy for sale in all church offices, with proceeds to TNC</a:t>
            </a:r>
            <a:endParaRPr sz="3300"/>
          </a:p>
          <a:p>
            <a:pPr lvl="1" marL="599312" marR="50861" indent="-251458" defTabSz="804672">
              <a:lnSpc>
                <a:spcPct val="120000"/>
              </a:lnSpc>
              <a:spcBef>
                <a:spcPts val="700"/>
              </a:spcBef>
              <a:defRPr sz="1700"/>
            </a:pPr>
            <a:r>
              <a:t>Encourage Sunday School Classes, Choirs, Men's Groups, UMW circles, etc to sponsor a number of orphaned children or another specific TNC cause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292100"/>
            <a:ext cx="7174097" cy="403543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910" name="Container in BBF Dock Outside.jpg" descr="Container in BBF Dock Outsi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577" y="4527809"/>
            <a:ext cx="7065342" cy="520119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911" name="Calvary United Methodist Church"/>
          <p:cNvSpPr txBox="1"/>
          <p:nvPr/>
        </p:nvSpPr>
        <p:spPr>
          <a:xfrm>
            <a:off x="1453381" y="3937000"/>
            <a:ext cx="4088272" cy="4064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  Calvary United Methodist Church  </a:t>
            </a:r>
          </a:p>
        </p:txBody>
      </p:sp>
      <p:sp>
        <p:nvSpPr>
          <p:cNvPr id="912" name="Brother’s Brother Foundation"/>
          <p:cNvSpPr txBox="1"/>
          <p:nvPr/>
        </p:nvSpPr>
        <p:spPr>
          <a:xfrm>
            <a:off x="2520181" y="9182100"/>
            <a:ext cx="3581066" cy="4064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  Brother’s Brother Foundation </a:t>
            </a:r>
          </a:p>
        </p:txBody>
      </p:sp>
      <p:sp>
        <p:nvSpPr>
          <p:cNvPr id="913" name="TNC “FriendRaiser” Event…"/>
          <p:cNvSpPr txBox="1"/>
          <p:nvPr/>
        </p:nvSpPr>
        <p:spPr>
          <a:xfrm>
            <a:off x="6551798" y="1689100"/>
            <a:ext cx="6308751" cy="38862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  </a:t>
            </a:r>
          </a:p>
          <a:p>
            <a:pPr algn="ctr">
              <a:defRPr sz="2400"/>
            </a:pPr>
            <a:r>
              <a:rPr b="1" sz="3600" u="sng">
                <a:solidFill>
                  <a:schemeClr val="accent1"/>
                </a:solidFill>
              </a:rPr>
              <a:t>TNC “FriendRaiser” Event</a:t>
            </a:r>
            <a:r>
              <a:t> </a:t>
            </a:r>
          </a:p>
          <a:p>
            <a:pPr algn="ctr">
              <a:defRPr sz="2400"/>
            </a:pPr>
          </a:p>
          <a:p>
            <a:pPr algn="ctr">
              <a:defRPr sz="2400"/>
            </a:pPr>
            <a:r>
              <a:t>Thursday, Sept 21</a:t>
            </a:r>
          </a:p>
          <a:p>
            <a:pPr algn="ctr">
              <a:defRPr sz="2400"/>
            </a:pPr>
            <a:r>
              <a:t>4:00 -  8:00pm</a:t>
            </a:r>
          </a:p>
          <a:p>
            <a:pPr algn="ctr">
              <a:defRPr sz="2400"/>
            </a:pPr>
            <a:r>
              <a:t>Two Venues:</a:t>
            </a:r>
          </a:p>
          <a:p>
            <a:pPr algn="ctr">
              <a:defRPr sz="2400"/>
            </a:pPr>
            <a:r>
              <a:t>Calvary UMC</a:t>
            </a:r>
          </a:p>
          <a:p>
            <a:pPr algn="ctr">
              <a:defRPr sz="2400"/>
            </a:pPr>
            <a:r>
              <a:t>&amp; </a:t>
            </a:r>
            <a:br/>
            <a:r>
              <a:t>Brother’s Brother Foundation</a:t>
            </a:r>
          </a:p>
        </p:txBody>
      </p:sp>
      <p:sp>
        <p:nvSpPr>
          <p:cNvPr id="914" name="Everyone attends both venues…"/>
          <p:cNvSpPr txBox="1"/>
          <p:nvPr/>
        </p:nvSpPr>
        <p:spPr>
          <a:xfrm>
            <a:off x="7968481" y="5727700"/>
            <a:ext cx="4832003" cy="147320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  Everyone attends both venues</a:t>
            </a:r>
          </a:p>
          <a:p>
            <a:pPr>
              <a:defRPr sz="1800"/>
            </a:pPr>
            <a:r>
              <a:t>  Location on North Side - close together </a:t>
            </a:r>
          </a:p>
          <a:p>
            <a:pPr>
              <a:defRPr sz="1800"/>
            </a:pPr>
            <a:r>
              <a:t>  Heavy Appetizers</a:t>
            </a:r>
          </a:p>
          <a:p>
            <a:pPr>
              <a:defRPr sz="1800"/>
            </a:pPr>
            <a:r>
              <a:t>  $25 ticket</a:t>
            </a:r>
          </a:p>
          <a:p>
            <a:pPr>
              <a:defRPr sz="1800"/>
            </a:pPr>
            <a:r>
              <a:t>  Please come and learn about TNC!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100% Volunteer…"/>
          <p:cNvSpPr txBox="1"/>
          <p:nvPr/>
        </p:nvSpPr>
        <p:spPr>
          <a:xfrm>
            <a:off x="494183" y="1737009"/>
            <a:ext cx="11838634" cy="691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914400">
              <a:lnSpc>
                <a:spcPct val="120000"/>
              </a:lnSpc>
              <a:spcBef>
                <a:spcPts val="1700"/>
              </a:spcBef>
              <a:defRPr sz="3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lnSpc>
                <a:spcPct val="120000"/>
              </a:lnSpc>
              <a:spcBef>
                <a:spcPts val="1700"/>
              </a:spcBef>
              <a:buClr>
                <a:srgbClr val="525252"/>
              </a:buClr>
              <a:buSzPct val="100000"/>
              <a:buFont typeface="Gill Sans"/>
              <a:buChar char="•"/>
              <a:defRPr b="1" sz="3000">
                <a:solidFill>
                  <a:srgbClr val="FF2600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sz="3200"/>
              <a:t>100% Volunteer</a:t>
            </a:r>
            <a:r>
              <a:t> </a:t>
            </a:r>
          </a:p>
          <a:p>
            <a:pPr defTabSz="914400">
              <a:lnSpc>
                <a:spcPct val="120000"/>
              </a:lnSpc>
              <a:spcBef>
                <a:spcPts val="1700"/>
              </a:spcBef>
              <a:buClr>
                <a:srgbClr val="525252"/>
              </a:buClr>
              <a:buSzPct val="100000"/>
              <a:buFont typeface="Gill Sans"/>
              <a:buChar char="•"/>
              <a:defRPr sz="3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Build Long Term Committed </a:t>
            </a:r>
            <a:r>
              <a:rPr u="sng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Relationships;</a:t>
            </a:r>
            <a:r>
              <a:t>  Educate each other and learn how to truly help.  </a:t>
            </a:r>
          </a:p>
          <a:p>
            <a:pPr defTabSz="914400">
              <a:lnSpc>
                <a:spcPct val="120000"/>
              </a:lnSpc>
              <a:spcBef>
                <a:spcPts val="1700"/>
              </a:spcBef>
              <a:buClr>
                <a:srgbClr val="525252"/>
              </a:buClr>
              <a:buSzPct val="100000"/>
              <a:buFont typeface="Gill Sans"/>
              <a:buChar char="•"/>
              <a:defRPr sz="3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Enable </a:t>
            </a:r>
            <a:r>
              <a:rPr u="sng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Connections</a:t>
            </a:r>
            <a:r>
              <a:t> - Person to Person.  Church to Church.  School to School.  Hospital to Hospital. </a:t>
            </a:r>
          </a:p>
          <a:p>
            <a:pPr defTabSz="914400">
              <a:lnSpc>
                <a:spcPct val="120000"/>
              </a:lnSpc>
              <a:spcBef>
                <a:spcPts val="1700"/>
              </a:spcBef>
              <a:buClr>
                <a:srgbClr val="525252"/>
              </a:buClr>
              <a:buSzPct val="100000"/>
              <a:buFont typeface="Gill Sans"/>
              <a:buChar char="•"/>
              <a:defRPr sz="3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Enable Nyadire to help the people of Zimbabwe, while enriching spiritual lives in Western Pa.  </a:t>
            </a:r>
            <a:r>
              <a:rPr u="sng">
                <a:solidFill>
                  <a:srgbClr val="0433FF"/>
                </a:solidFill>
              </a:rPr>
              <a:t>Partnership</a:t>
            </a:r>
          </a:p>
          <a:p>
            <a:pPr defTabSz="914400">
              <a:lnSpc>
                <a:spcPct val="120000"/>
              </a:lnSpc>
              <a:spcBef>
                <a:spcPts val="1700"/>
              </a:spcBef>
              <a:buClr>
                <a:srgbClr val="525252"/>
              </a:buClr>
              <a:buSzPct val="100000"/>
              <a:buFont typeface="Gill Sans"/>
              <a:buChar char="•"/>
              <a:defRPr sz="3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Focus on </a:t>
            </a:r>
            <a:r>
              <a:rPr u="sng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Nyadire</a:t>
            </a:r>
            <a:r>
              <a:t> and support Nyadire’s priorities, not our ideas.  Nyadire &amp; the Zimbabwe United Methodist Church </a:t>
            </a:r>
            <a:r>
              <a:rPr u="sng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lead; </a:t>
            </a:r>
            <a:r>
              <a:t>TNC </a:t>
            </a:r>
            <a:r>
              <a:rPr u="sng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enables</a:t>
            </a:r>
          </a:p>
          <a:p>
            <a:pPr defTabSz="914400">
              <a:lnSpc>
                <a:spcPct val="120000"/>
              </a:lnSpc>
              <a:spcBef>
                <a:spcPts val="1700"/>
              </a:spcBef>
              <a:buClr>
                <a:srgbClr val="525252"/>
              </a:buClr>
              <a:buSzPct val="100000"/>
              <a:buFont typeface="Gill Sans"/>
              <a:buChar char="•"/>
              <a:defRPr sz="3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Provide </a:t>
            </a:r>
            <a:r>
              <a:rPr u="sng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rPr>
              <a:t>Feedback</a:t>
            </a:r>
            <a:r>
              <a:t> - supporters will see what happens</a:t>
            </a:r>
          </a:p>
        </p:txBody>
      </p:sp>
      <p:pic>
        <p:nvPicPr>
          <p:cNvPr id="272" name="image11.png" descr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034" y="100009"/>
            <a:ext cx="2324106" cy="1485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10.jpeg" descr="image10.jpeg"/>
          <p:cNvPicPr>
            <a:picLocks noChangeAspect="1"/>
          </p:cNvPicPr>
          <p:nvPr/>
        </p:nvPicPr>
        <p:blipFill>
          <a:blip r:embed="rId3">
            <a:extLst/>
          </a:blip>
          <a:srcRect l="2664" t="0" r="0" b="3024"/>
          <a:stretch>
            <a:fillRect/>
          </a:stretch>
        </p:blipFill>
        <p:spPr>
          <a:xfrm>
            <a:off x="10198099" y="8442325"/>
            <a:ext cx="1643067" cy="1219201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sp>
        <p:nvSpPr>
          <p:cNvPr id="274" name="Operating Principles"/>
          <p:cNvSpPr txBox="1"/>
          <p:nvPr/>
        </p:nvSpPr>
        <p:spPr>
          <a:xfrm>
            <a:off x="5054550" y="496086"/>
            <a:ext cx="5510027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 Operating Principles  </a:t>
            </a:r>
          </a:p>
        </p:txBody>
      </p:sp>
      <p:sp>
        <p:nvSpPr>
          <p:cNvPr id="275" name="10+ Years of Success"/>
          <p:cNvSpPr txBox="1"/>
          <p:nvPr/>
        </p:nvSpPr>
        <p:spPr>
          <a:xfrm>
            <a:off x="1797592" y="1668683"/>
            <a:ext cx="3392985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u="sng"/>
              <a:t>10+ Years of Success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TNC:  10 Years of Success, But We Can Do More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TNC:  10 Years of Success,</a:t>
            </a:r>
            <a:br/>
            <a:r>
              <a:t>But We Can Do More!</a:t>
            </a:r>
          </a:p>
        </p:txBody>
      </p:sp>
      <p:grpSp>
        <p:nvGrpSpPr>
          <p:cNvPr id="921" name="Group"/>
          <p:cNvGrpSpPr/>
          <p:nvPr/>
        </p:nvGrpSpPr>
        <p:grpSpPr>
          <a:xfrm>
            <a:off x="1422400" y="2860669"/>
            <a:ext cx="5632450" cy="3159134"/>
            <a:chOff x="0" y="0"/>
            <a:chExt cx="5632450" cy="3159132"/>
          </a:xfrm>
        </p:grpSpPr>
        <p:grpSp>
          <p:nvGrpSpPr>
            <p:cNvPr id="919" name="Group"/>
            <p:cNvGrpSpPr/>
            <p:nvPr/>
          </p:nvGrpSpPr>
          <p:grpSpPr>
            <a:xfrm>
              <a:off x="43545" y="50406"/>
              <a:ext cx="5572578" cy="3058315"/>
              <a:chOff x="0" y="-1"/>
              <a:chExt cx="5572577" cy="3058313"/>
            </a:xfrm>
          </p:grpSpPr>
          <p:sp>
            <p:nvSpPr>
              <p:cNvPr id="917" name="Rectangle"/>
              <p:cNvSpPr/>
              <p:nvPr/>
            </p:nvSpPr>
            <p:spPr>
              <a:xfrm>
                <a:off x="-1" y="-2"/>
                <a:ext cx="5545361" cy="3058315"/>
              </a:xfrm>
              <a:prstGeom prst="rect">
                <a:avLst/>
              </a:prstGeom>
              <a:solidFill>
                <a:srgbClr val="94E3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R="40639" defTabSz="914400">
                  <a:defRPr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18" name="&quot;Never doubt that a small group of thoughtful, committed citizens can change the world;…"/>
              <p:cNvSpPr txBox="1"/>
              <p:nvPr/>
            </p:nvSpPr>
            <p:spPr>
              <a:xfrm>
                <a:off x="0" y="817952"/>
                <a:ext cx="5572577" cy="1422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algn="ctr" defTabSz="914400">
                  <a:defRPr i="1" sz="2400"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"Never doubt that a small group of thoughtful, committed citizens can change the world; </a:t>
                </a:r>
              </a:p>
              <a:p>
                <a:pPr algn="ctr" defTabSz="914400">
                  <a:defRPr i="1" sz="2400"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indeed, it's the only thing that ever has."</a:t>
                </a:r>
              </a:p>
              <a:p>
                <a:pPr algn="ctr" defTabSz="914400">
                  <a:defRPr sz="2400"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~ Margaret Mead</a:t>
                </a:r>
              </a:p>
            </p:txBody>
          </p:sp>
        </p:grpSp>
        <p:pic>
          <p:nvPicPr>
            <p:cNvPr id="920" name="image50.png" descr="image5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5632450" cy="3159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26" name="Group"/>
          <p:cNvGrpSpPr/>
          <p:nvPr/>
        </p:nvGrpSpPr>
        <p:grpSpPr>
          <a:xfrm>
            <a:off x="7054850" y="5676900"/>
            <a:ext cx="4826000" cy="3505200"/>
            <a:chOff x="0" y="0"/>
            <a:chExt cx="4826000" cy="3505200"/>
          </a:xfrm>
        </p:grpSpPr>
        <p:grpSp>
          <p:nvGrpSpPr>
            <p:cNvPr id="924" name="Group"/>
            <p:cNvGrpSpPr/>
            <p:nvPr/>
          </p:nvGrpSpPr>
          <p:grpSpPr>
            <a:xfrm>
              <a:off x="38094" y="50800"/>
              <a:ext cx="4749810" cy="3403600"/>
              <a:chOff x="-1" y="0"/>
              <a:chExt cx="4749808" cy="3403600"/>
            </a:xfrm>
          </p:grpSpPr>
          <p:sp>
            <p:nvSpPr>
              <p:cNvPr id="922" name="Rectangle"/>
              <p:cNvSpPr/>
              <p:nvPr/>
            </p:nvSpPr>
            <p:spPr>
              <a:xfrm>
                <a:off x="-2" y="0"/>
                <a:ext cx="4724410" cy="3403600"/>
              </a:xfrm>
              <a:prstGeom prst="rect">
                <a:avLst/>
              </a:prstGeom>
              <a:solidFill>
                <a:srgbClr val="94E3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R="40639" defTabSz="914400">
                  <a:defRPr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23" name="&quot;Do not be daunted by the enormity of the world's grief.…"/>
              <p:cNvSpPr txBox="1"/>
              <p:nvPr/>
            </p:nvSpPr>
            <p:spPr>
              <a:xfrm>
                <a:off x="0" y="101600"/>
                <a:ext cx="4749808" cy="3200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algn="ctr" defTabSz="914400">
                  <a:defRPr i="1" sz="2400"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"Do not be daunted by the enormity of the world's grief. </a:t>
                </a:r>
              </a:p>
              <a:p>
                <a:pPr algn="ctr" defTabSz="914400">
                  <a:defRPr i="1" sz="2400"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Do justly, now. Love mercy, now. Walk humbly, now. </a:t>
                </a:r>
              </a:p>
              <a:p>
                <a:pPr algn="ctr" defTabSz="914400">
                  <a:defRPr i="1" sz="2400"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You are not obligated to complete the work, but neither are you free to abandon it." </a:t>
                </a:r>
              </a:p>
              <a:p>
                <a:pPr algn="ctr" defTabSz="914400">
                  <a:defRPr sz="2400"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</a:p>
              <a:p>
                <a:pPr algn="ctr" defTabSz="914400">
                  <a:defRPr sz="2400">
                    <a:solidFill>
                      <a:srgbClr val="525252"/>
                    </a:solidFill>
                    <a:uFill>
                      <a:solidFill>
                        <a:srgbClr val="525252"/>
                      </a:solidFill>
                    </a:u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r>
                  <a:t>~ The Talmud</a:t>
                </a:r>
              </a:p>
            </p:txBody>
          </p:sp>
        </p:grpSp>
        <p:pic>
          <p:nvPicPr>
            <p:cNvPr id="925" name="image51.png" descr="image5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6000" cy="350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image52.png" descr="image52.png"/>
          <p:cNvPicPr>
            <a:picLocks noChangeAspect="1"/>
          </p:cNvPicPr>
          <p:nvPr/>
        </p:nvPicPr>
        <p:blipFill>
          <a:blip r:embed="rId2">
            <a:extLst/>
          </a:blip>
          <a:srcRect l="4995" t="0" r="2032" b="3528"/>
          <a:stretch>
            <a:fillRect/>
          </a:stretch>
        </p:blipFill>
        <p:spPr>
          <a:xfrm>
            <a:off x="48858" y="-292876"/>
            <a:ext cx="13004805" cy="10427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prayforzim.jpg" descr="prayforzi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544" y="325188"/>
            <a:ext cx="11991745" cy="910322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931" name="“Everyday is a New Day —  Everyday is a Gift from God “"/>
          <p:cNvSpPr txBox="1"/>
          <p:nvPr/>
        </p:nvSpPr>
        <p:spPr>
          <a:xfrm>
            <a:off x="6139636" y="8648699"/>
            <a:ext cx="5970626" cy="4318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“Everyday is a New Day —  Everyday is a Gift from God “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450" y="215900"/>
            <a:ext cx="2665503" cy="1578259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upport Network"/>
          <p:cNvSpPr txBox="1"/>
          <p:nvPr/>
        </p:nvSpPr>
        <p:spPr>
          <a:xfrm>
            <a:off x="4216400" y="873570"/>
            <a:ext cx="5905502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spcBef>
                <a:spcPts val="2300"/>
              </a:spcBef>
              <a:defRPr sz="4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Support Network</a:t>
            </a:r>
          </a:p>
        </p:txBody>
      </p:sp>
      <p:sp>
        <p:nvSpPr>
          <p:cNvPr id="279" name="Churches  - CUMC,  Mt. Leb.,  St. Paul’s, Dutilh UMC, 1st Bethel, Liberty, Baldwin Community…"/>
          <p:cNvSpPr txBox="1"/>
          <p:nvPr/>
        </p:nvSpPr>
        <p:spPr>
          <a:xfrm>
            <a:off x="2514240" y="2251439"/>
            <a:ext cx="10337801" cy="5755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39687" defTabSz="914400">
              <a:spcBef>
                <a:spcPts val="1700"/>
              </a:spcBef>
              <a:buClr>
                <a:srgbClr val="FF2600"/>
              </a:buClr>
              <a:buSzPct val="100000"/>
              <a:buFont typeface="Comic Sans MS"/>
              <a:buChar char="•"/>
              <a:defRPr b="1" sz="1800" u="sng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b="0" sz="2400"/>
              <a:t>Churches</a:t>
            </a:r>
            <a:r>
              <a:rPr b="0" u="none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rPr>
              <a:t>  - CUMC,  Mt. Leb.,  St. Paul’s, Dutilh UMC, 1</a:t>
            </a:r>
            <a:r>
              <a:rPr b="0" baseline="28999" u="none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rPr>
              <a:t>st</a:t>
            </a:r>
            <a:r>
              <a:rPr b="0" u="none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rPr>
              <a:t> Bethel, Liberty, Baldwin Community </a:t>
            </a:r>
            <a:endParaRPr>
              <a:solidFill>
                <a:srgbClr val="525252"/>
              </a:solidFill>
              <a:uFill>
                <a:solidFill>
                  <a:srgbClr val="525252"/>
                </a:solidFill>
              </a:uFill>
            </a:endParaRPr>
          </a:p>
          <a:p>
            <a:pPr marL="39687" defTabSz="914400">
              <a:spcBef>
                <a:spcPts val="1700"/>
              </a:spcBef>
              <a:buClr>
                <a:srgbClr val="000000"/>
              </a:buClr>
              <a:buSzPct val="100000"/>
              <a:buFont typeface="Comic Sans MS"/>
              <a:buChar char="•"/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The Methodist Church of </a:t>
            </a:r>
            <a:r>
              <a:rPr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Finland</a:t>
            </a:r>
          </a:p>
          <a:p>
            <a:pPr marL="39687" defTabSz="914400">
              <a:spcBef>
                <a:spcPts val="1700"/>
              </a:spcBef>
              <a:buClr>
                <a:srgbClr val="000000"/>
              </a:buClr>
              <a:buSzPct val="100000"/>
              <a:buFont typeface="Comic Sans MS"/>
              <a:buChar char="•"/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sz="2400"/>
              <a:t> </a:t>
            </a:r>
            <a:r>
              <a:rPr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UMCOR – GBGM</a:t>
            </a:r>
          </a:p>
          <a:p>
            <a:pPr marL="39687" defTabSz="914400">
              <a:spcBef>
                <a:spcPts val="1700"/>
              </a:spcBef>
              <a:buClr>
                <a:srgbClr val="000000"/>
              </a:buClr>
              <a:buSzPct val="100000"/>
              <a:buFont typeface="Comic Sans MS"/>
              <a:buChar char="•"/>
              <a:defRPr sz="2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rPr>
              <a:t>Schools</a:t>
            </a:r>
            <a:r>
              <a:rPr sz="1800"/>
              <a:t> - Bethel Park, Char Valley, Mt. Lebanon, USC, Seneca Valley, Pitt, others</a:t>
            </a:r>
          </a:p>
          <a:p>
            <a:pPr marL="39687" defTabSz="914400">
              <a:spcBef>
                <a:spcPts val="1700"/>
              </a:spcBef>
              <a:buClr>
                <a:srgbClr val="000000"/>
              </a:buClr>
              <a:buSzPct val="100000"/>
              <a:buFont typeface="Comic Sans MS"/>
              <a:buChar char="•"/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sz="2400">
                <a:solidFill>
                  <a:srgbClr val="FF2600"/>
                </a:solidFill>
              </a:rPr>
              <a:t> Carnegie Mellon University</a:t>
            </a:r>
            <a:r>
              <a:t> - Engineers Without Borders</a:t>
            </a:r>
          </a:p>
          <a:p>
            <a:pPr marL="39687" defTabSz="914400">
              <a:spcBef>
                <a:spcPts val="1700"/>
              </a:spcBef>
              <a:buClr>
                <a:srgbClr val="000000"/>
              </a:buClr>
              <a:buSzPct val="100000"/>
              <a:buFont typeface="Comic Sans MS"/>
              <a:buChar char="•"/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sz="2400">
                <a:solidFill>
                  <a:srgbClr val="FF2600"/>
                </a:solidFill>
              </a:rPr>
              <a:t>Grove City College</a:t>
            </a:r>
          </a:p>
          <a:p>
            <a:pPr marL="39687" defTabSz="914400">
              <a:spcBef>
                <a:spcPts val="1700"/>
              </a:spcBef>
              <a:buClr>
                <a:srgbClr val="000000"/>
              </a:buClr>
              <a:buSzPct val="100000"/>
              <a:buFont typeface="Comic Sans MS"/>
              <a:buChar char="•"/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Brother’s Brother Fdn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.; </a:t>
            </a:r>
            <a:r>
              <a:rPr>
                <a:solidFill>
                  <a:srgbClr val="232323"/>
                </a:solidFill>
                <a:uFill>
                  <a:solidFill>
                    <a:srgbClr val="232323"/>
                  </a:solidFill>
                </a:uFill>
              </a:rPr>
              <a:t>Global Links Fdn.</a:t>
            </a:r>
          </a:p>
          <a:p>
            <a:pPr marL="39687" defTabSz="914400">
              <a:spcBef>
                <a:spcPts val="1700"/>
              </a:spcBef>
              <a:buClr>
                <a:srgbClr val="000000"/>
              </a:buClr>
              <a:buSzPct val="100000"/>
              <a:buFont typeface="Comic Sans MS"/>
              <a:buChar char="•"/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Jefferson </a:t>
            </a:r>
            <a:r>
              <a:rPr sz="24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rPr>
              <a:t>Hospital</a:t>
            </a:r>
            <a:r>
              <a:rPr sz="2400"/>
              <a:t>,</a:t>
            </a:r>
            <a:r>
              <a:t>  Allegheny General</a:t>
            </a:r>
          </a:p>
          <a:p>
            <a:pPr marL="39687" defTabSz="914400">
              <a:spcBef>
                <a:spcPts val="1700"/>
              </a:spcBef>
              <a:buClr>
                <a:srgbClr val="000000"/>
              </a:buClr>
              <a:buSzPct val="100000"/>
              <a:buFont typeface="Comic Sans MS"/>
              <a:buChar char="•"/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sz="24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rPr>
              <a:t>Businesses/Non-Profits - </a:t>
            </a:r>
            <a:r>
              <a:t> Tri-States Medical Supply, Half Price Books, Free Ride Bicycles, Rotary, Gardner Moving, Computer Reach, Mission Vision, many others</a:t>
            </a:r>
          </a:p>
          <a:p>
            <a:pPr marL="39687" defTabSz="914400">
              <a:spcBef>
                <a:spcPts val="1700"/>
              </a:spcBef>
              <a:buClr>
                <a:srgbClr val="000000"/>
              </a:buClr>
              <a:buSzPct val="100000"/>
              <a:buFont typeface="Comic Sans MS"/>
              <a:buChar char="•"/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sz="24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rPr>
              <a:t>Craft Groups</a:t>
            </a:r>
            <a:r>
              <a:t> - Creative Hands, Linus Group, Hands &amp; Hearts for Mission </a:t>
            </a:r>
          </a:p>
        </p:txBody>
      </p:sp>
      <p:pic>
        <p:nvPicPr>
          <p:cNvPr id="280" name="image13.png" descr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500" y="2374900"/>
            <a:ext cx="14224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11.jpeg" descr="image1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300" y="4683125"/>
            <a:ext cx="1828800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12.jpeg" descr="image1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125" y="6134100"/>
            <a:ext cx="1320800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14.png" descr="image1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2250" y="8356600"/>
            <a:ext cx="2120900" cy="8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15.png" descr="image1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0700" y="3759200"/>
            <a:ext cx="15240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13.jpeg" descr="image13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93623" y="2717799"/>
            <a:ext cx="951055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United Methodist Church of Finland"/>
          <p:cNvSpPr txBox="1"/>
          <p:nvPr/>
        </p:nvSpPr>
        <p:spPr>
          <a:xfrm>
            <a:off x="7959725" y="3047999"/>
            <a:ext cx="21209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defRPr sz="1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United Methodist Church of Finland</a:t>
            </a:r>
          </a:p>
        </p:txBody>
      </p:sp>
      <p:sp>
        <p:nvSpPr>
          <p:cNvPr id="287" name="Line"/>
          <p:cNvSpPr/>
          <p:nvPr/>
        </p:nvSpPr>
        <p:spPr>
          <a:xfrm>
            <a:off x="7445770" y="3053168"/>
            <a:ext cx="469918" cy="192936"/>
          </a:xfrm>
          <a:prstGeom prst="line">
            <a:avLst/>
          </a:prstGeom>
          <a:ln w="25400">
            <a:solidFill>
              <a:srgbClr val="525252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88" name="image16.png" descr="image16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19400" y="8464549"/>
            <a:ext cx="2844800" cy="609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17.png" descr="image17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893425" y="7912100"/>
            <a:ext cx="1714500" cy="17145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90" name="image14.jpeg" descr="image1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352352" y="8223636"/>
            <a:ext cx="1840473" cy="138035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291" name="image6.tif" descr="image6.ti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153150" y="8374315"/>
            <a:ext cx="1498600" cy="107899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92" name="image7.tif" descr="image7.ti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961489" y="4757594"/>
            <a:ext cx="1578261" cy="1578262"/>
          </a:xfrm>
          <a:prstGeom prst="rect">
            <a:avLst/>
          </a:prstGeom>
          <a:ln w="25400">
            <a:solidFill>
              <a:srgbClr val="525252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Oval"/>
          <p:cNvSpPr/>
          <p:nvPr/>
        </p:nvSpPr>
        <p:spPr>
          <a:xfrm>
            <a:off x="2116067" y="641690"/>
            <a:ext cx="9016267" cy="7807136"/>
          </a:xfrm>
          <a:prstGeom prst="ellipse">
            <a:avLst/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97" name="Group"/>
          <p:cNvGrpSpPr/>
          <p:nvPr/>
        </p:nvGrpSpPr>
        <p:grpSpPr>
          <a:xfrm>
            <a:off x="4077093" y="136224"/>
            <a:ext cx="2131025" cy="2555238"/>
            <a:chOff x="0" y="0"/>
            <a:chExt cx="2131024" cy="2555237"/>
          </a:xfrm>
        </p:grpSpPr>
        <p:pic>
          <p:nvPicPr>
            <p:cNvPr id="295" name="image8.tif" descr="image8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131025" cy="2131025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sp>
          <p:nvSpPr>
            <p:cNvPr id="296" name="Christ UMC…"/>
            <p:cNvSpPr/>
            <p:nvPr/>
          </p:nvSpPr>
          <p:spPr>
            <a:xfrm>
              <a:off x="341282" y="1902316"/>
              <a:ext cx="1448458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Christ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Bethel Park  </a:t>
              </a:r>
            </a:p>
          </p:txBody>
        </p:sp>
      </p:grpSp>
      <p:grpSp>
        <p:nvGrpSpPr>
          <p:cNvPr id="300" name="Group"/>
          <p:cNvGrpSpPr/>
          <p:nvPr/>
        </p:nvGrpSpPr>
        <p:grpSpPr>
          <a:xfrm>
            <a:off x="7077940" y="136224"/>
            <a:ext cx="2131026" cy="2555238"/>
            <a:chOff x="0" y="0"/>
            <a:chExt cx="2131024" cy="2555237"/>
          </a:xfrm>
        </p:grpSpPr>
        <p:pic>
          <p:nvPicPr>
            <p:cNvPr id="298" name="image10.tif" descr="image10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31025" cy="2131025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sp>
          <p:nvSpPr>
            <p:cNvPr id="299" name="St Paul’s UMC…"/>
            <p:cNvSpPr/>
            <p:nvPr/>
          </p:nvSpPr>
          <p:spPr>
            <a:xfrm>
              <a:off x="159339" y="1902316"/>
              <a:ext cx="1812343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  St Paul’s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Allison Park  </a:t>
              </a:r>
            </a:p>
          </p:txBody>
        </p:sp>
      </p:grpSp>
      <p:grpSp>
        <p:nvGrpSpPr>
          <p:cNvPr id="303" name="Group"/>
          <p:cNvGrpSpPr/>
          <p:nvPr/>
        </p:nvGrpSpPr>
        <p:grpSpPr>
          <a:xfrm>
            <a:off x="1000720" y="2108268"/>
            <a:ext cx="2384352" cy="2425901"/>
            <a:chOff x="0" y="0"/>
            <a:chExt cx="2384351" cy="2425899"/>
          </a:xfrm>
        </p:grpSpPr>
        <p:pic>
          <p:nvPicPr>
            <p:cNvPr id="301" name="image18.png" descr="image1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384352" cy="1815515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sp>
          <p:nvSpPr>
            <p:cNvPr id="302" name="Mt Lebanon UMC…"/>
            <p:cNvSpPr/>
            <p:nvPr/>
          </p:nvSpPr>
          <p:spPr>
            <a:xfrm>
              <a:off x="131296" y="1772978"/>
              <a:ext cx="2121756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  Mt Lebanon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Mt Lebanon  </a:t>
              </a:r>
            </a:p>
          </p:txBody>
        </p:sp>
      </p:grpSp>
      <p:grpSp>
        <p:nvGrpSpPr>
          <p:cNvPr id="306" name="Group"/>
          <p:cNvGrpSpPr/>
          <p:nvPr/>
        </p:nvGrpSpPr>
        <p:grpSpPr>
          <a:xfrm>
            <a:off x="9915739" y="4826956"/>
            <a:ext cx="2477751" cy="2087945"/>
            <a:chOff x="0" y="0"/>
            <a:chExt cx="2477749" cy="2087944"/>
          </a:xfrm>
        </p:grpSpPr>
        <p:pic>
          <p:nvPicPr>
            <p:cNvPr id="304" name="image19.png" descr="image19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477750" cy="1526295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sp>
          <p:nvSpPr>
            <p:cNvPr id="305" name="Dutilh UMC…"/>
            <p:cNvSpPr/>
            <p:nvPr/>
          </p:nvSpPr>
          <p:spPr>
            <a:xfrm>
              <a:off x="518941" y="1435023"/>
              <a:ext cx="1439863" cy="6529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Dutilh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Warrendale  </a:t>
              </a:r>
            </a:p>
          </p:txBody>
        </p:sp>
      </p:grpSp>
      <p:pic>
        <p:nvPicPr>
          <p:cNvPr id="307" name="image9.tif" descr="image9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50430" y="7338617"/>
            <a:ext cx="2384351" cy="1513876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sp>
        <p:nvSpPr>
          <p:cNvPr id="308" name="Baldwin Community…"/>
          <p:cNvSpPr/>
          <p:nvPr/>
        </p:nvSpPr>
        <p:spPr>
          <a:xfrm>
            <a:off x="3802226" y="8917795"/>
            <a:ext cx="2680755" cy="65292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  Baldwin Community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 UMC - Castle Shannon  </a:t>
            </a:r>
          </a:p>
        </p:txBody>
      </p:sp>
      <p:grpSp>
        <p:nvGrpSpPr>
          <p:cNvPr id="311" name="Group"/>
          <p:cNvGrpSpPr/>
          <p:nvPr/>
        </p:nvGrpSpPr>
        <p:grpSpPr>
          <a:xfrm>
            <a:off x="822920" y="4921382"/>
            <a:ext cx="2384352" cy="2153092"/>
            <a:chOff x="0" y="0"/>
            <a:chExt cx="2384351" cy="2153090"/>
          </a:xfrm>
        </p:grpSpPr>
        <p:pic>
          <p:nvPicPr>
            <p:cNvPr id="309" name="image20.png" descr="image2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2384352" cy="1589569"/>
            </a:xfrm>
            <a:prstGeom prst="rect">
              <a:avLst/>
            </a:prstGeom>
            <a:ln w="63500" cap="flat">
              <a:solidFill>
                <a:schemeClr val="accent1"/>
              </a:solidFill>
              <a:prstDash val="solid"/>
              <a:round/>
            </a:ln>
            <a:effectLst/>
          </p:spPr>
        </p:pic>
        <p:sp>
          <p:nvSpPr>
            <p:cNvPr id="310" name="First Bethel UMC…"/>
            <p:cNvSpPr/>
            <p:nvPr/>
          </p:nvSpPr>
          <p:spPr>
            <a:xfrm>
              <a:off x="220481" y="1500168"/>
              <a:ext cx="1943386" cy="65292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First Bethel UMC</a:t>
              </a:r>
            </a:p>
            <a:p>
              <a:pPr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Bethel Park  </a:t>
              </a:r>
            </a:p>
          </p:txBody>
        </p:sp>
      </p:grpSp>
      <p:pic>
        <p:nvPicPr>
          <p:cNvPr id="312" name="image21.png" descr="image2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04577" y="7271350"/>
            <a:ext cx="2477749" cy="1858313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sp>
        <p:nvSpPr>
          <p:cNvPr id="313" name="Liberty UMC…"/>
          <p:cNvSpPr/>
          <p:nvPr/>
        </p:nvSpPr>
        <p:spPr>
          <a:xfrm>
            <a:off x="7287386" y="8917795"/>
            <a:ext cx="1528937" cy="65292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Liberty UMC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Washington   </a:t>
            </a:r>
          </a:p>
        </p:txBody>
      </p:sp>
      <p:pic>
        <p:nvPicPr>
          <p:cNvPr id="314" name="image22.png" descr="image2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66235" y="3526016"/>
            <a:ext cx="3472330" cy="2038484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How do we…"/>
          <p:cNvSpPr txBox="1"/>
          <p:nvPr/>
        </p:nvSpPr>
        <p:spPr>
          <a:xfrm>
            <a:off x="154020" y="488832"/>
            <a:ext cx="3269830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3000">
                <a:latin typeface="Arial"/>
                <a:ea typeface="Arial"/>
                <a:cs typeface="Arial"/>
                <a:sym typeface="Arial"/>
              </a:defRPr>
            </a:pPr>
            <a:r>
              <a:t>  How do we</a:t>
            </a:r>
          </a:p>
          <a:p>
            <a:pPr>
              <a:defRPr i="1" sz="3000">
                <a:latin typeface="Arial"/>
                <a:ea typeface="Arial"/>
                <a:cs typeface="Arial"/>
                <a:sym typeface="Arial"/>
              </a:defRPr>
            </a:pPr>
            <a:r>
              <a:t> work together ??  </a:t>
            </a:r>
          </a:p>
        </p:txBody>
      </p:sp>
      <p:pic>
        <p:nvPicPr>
          <p:cNvPr id="316" name="pasted-image.tiff" descr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110537" y="2374525"/>
            <a:ext cx="1664789" cy="1664788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